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Medium"/>
      <p:regular r:id="rId17"/>
    </p:embeddedFont>
    <p:embeddedFont>
      <p:font typeface="Instrument Sans Medium"/>
      <p:regular r:id="rId18"/>
    </p:embeddedFont>
    <p:embeddedFont>
      <p:font typeface="Instrument Sans Medium"/>
      <p:regular r:id="rId19"/>
    </p:embeddedFont>
    <p:embeddedFont>
      <p:font typeface="Instrument Sans Medium"/>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slideLayout" Target="../slideLayouts/slideLayout11.xml"/><Relationship Id="rId11"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svg"/><Relationship Id="rId13" Type="http://schemas.openxmlformats.org/officeDocument/2006/relationships/slideLayout" Target="../slideLayouts/slideLayout8.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1005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Human Vision and Its Role in Digital Image Processing</a:t>
            </a:r>
            <a:endParaRPr lang="en-US" sz="4450" dirty="0"/>
          </a:p>
        </p:txBody>
      </p:sp>
      <p:sp>
        <p:nvSpPr>
          <p:cNvPr id="4" name="Text 1"/>
          <p:cNvSpPr/>
          <p:nvPr/>
        </p:nvSpPr>
        <p:spPr>
          <a:xfrm>
            <a:off x="6280190" y="4067770"/>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A comprehensive exploration of how the human visual system informs and shapes modern digital image processing techniques</a:t>
            </a:r>
            <a:endParaRPr lang="en-US" sz="1750" dirty="0"/>
          </a:p>
        </p:txBody>
      </p:sp>
      <p:sp>
        <p:nvSpPr>
          <p:cNvPr id="5" name="Text 2"/>
          <p:cNvSpPr/>
          <p:nvPr/>
        </p:nvSpPr>
        <p:spPr>
          <a:xfrm>
            <a:off x="6280190" y="5048726"/>
            <a:ext cx="7556421" cy="870823"/>
          </a:xfrm>
          <a:prstGeom prst="rect">
            <a:avLst/>
          </a:prstGeom>
          <a:noFill/>
          <a:ln/>
        </p:spPr>
        <p:txBody>
          <a:bodyPr wrap="square" lIns="0" tIns="0" rIns="0" bIns="0" rtlCol="0" anchor="t"/>
          <a:lstStyle/>
          <a:p>
            <a:pPr algn="l" indent="0" marL="0">
              <a:lnSpc>
                <a:spcPts val="2250"/>
              </a:lnSpc>
              <a:buNone/>
            </a:pPr>
            <a:r>
              <a:rPr lang="en-US" sz="1400" b="1" dirty="0">
                <a:solidFill>
                  <a:srgbClr val="BFBFBF"/>
                </a:solidFill>
                <a:latin typeface="Open Sans" pitchFamily="34" charset="0"/>
                <a:ea typeface="Open Sans" pitchFamily="34" charset="-122"/>
                <a:cs typeface="Open Sans" pitchFamily="34" charset="-120"/>
              </a:rPr>
              <a:t>Digital Image Processing Course</a:t>
            </a:r>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Presented by [Name 1], [Name 2], [Name 3]</a:t>
            </a:r>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[Institution, Date]</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29778"/>
          </a:xfrm>
          <a:prstGeom prst="rect">
            <a:avLst/>
          </a:prstGeom>
        </p:spPr>
      </p:pic>
      <p:sp>
        <p:nvSpPr>
          <p:cNvPr id="3" name="Text 0"/>
          <p:cNvSpPr/>
          <p:nvPr/>
        </p:nvSpPr>
        <p:spPr>
          <a:xfrm>
            <a:off x="568285" y="2477333"/>
            <a:ext cx="7161490" cy="507444"/>
          </a:xfrm>
          <a:prstGeom prst="rect">
            <a:avLst/>
          </a:prstGeom>
          <a:noFill/>
          <a:ln/>
        </p:spPr>
        <p:txBody>
          <a:bodyPr wrap="none" lIns="0" tIns="0" rIns="0" bIns="0" rtlCol="0" anchor="t"/>
          <a:lstStyle/>
          <a:p>
            <a:pPr algn="l" indent="0" marL="0">
              <a:lnSpc>
                <a:spcPts val="3950"/>
              </a:lnSpc>
              <a:buNone/>
            </a:pPr>
            <a:r>
              <a:rPr lang="en-US" sz="3150" dirty="0">
                <a:solidFill>
                  <a:srgbClr val="FEFEFE"/>
                </a:solidFill>
                <a:latin typeface="Instrument Sans Medium" pitchFamily="34" charset="0"/>
                <a:ea typeface="Instrument Sans Medium" pitchFamily="34" charset="-122"/>
                <a:cs typeface="Instrument Sans Medium" pitchFamily="34" charset="-120"/>
              </a:rPr>
              <a:t>Human Visual System Modeling in DIP</a:t>
            </a:r>
            <a:endParaRPr lang="en-US" sz="3150" dirty="0"/>
          </a:p>
        </p:txBody>
      </p:sp>
      <p:sp>
        <p:nvSpPr>
          <p:cNvPr id="4" name="Text 1"/>
          <p:cNvSpPr/>
          <p:nvPr/>
        </p:nvSpPr>
        <p:spPr>
          <a:xfrm>
            <a:off x="568285" y="3228261"/>
            <a:ext cx="13493829" cy="519589"/>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HVS models mathematically represent human visual perception, enabling algorithms to process images in ways that align with how humans actually perceive them. These models are essential for perceptually-optimized compression and quality assessment.</a:t>
            </a:r>
            <a:endParaRPr lang="en-US" sz="1250" dirty="0"/>
          </a:p>
        </p:txBody>
      </p:sp>
      <p:sp>
        <p:nvSpPr>
          <p:cNvPr id="5" name="Shape 2"/>
          <p:cNvSpPr/>
          <p:nvPr/>
        </p:nvSpPr>
        <p:spPr>
          <a:xfrm>
            <a:off x="568285" y="3930491"/>
            <a:ext cx="6665714" cy="1844635"/>
          </a:xfrm>
          <a:prstGeom prst="roundRect">
            <a:avLst>
              <a:gd name="adj" fmla="val 1321"/>
            </a:avLst>
          </a:prstGeom>
          <a:solidFill>
            <a:srgbClr val="3E3E3E"/>
          </a:solidFill>
          <a:ln/>
        </p:spPr>
      </p:sp>
      <p:sp>
        <p:nvSpPr>
          <p:cNvPr id="6" name="Shape 3"/>
          <p:cNvSpPr/>
          <p:nvPr/>
        </p:nvSpPr>
        <p:spPr>
          <a:xfrm>
            <a:off x="730568" y="4092773"/>
            <a:ext cx="487085" cy="487085"/>
          </a:xfrm>
          <a:prstGeom prst="roundRect">
            <a:avLst>
              <a:gd name="adj" fmla="val 18771027"/>
            </a:avLst>
          </a:prstGeom>
          <a:solidFill>
            <a:srgbClr val="F5F547"/>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513" y="4226719"/>
            <a:ext cx="219194" cy="219194"/>
          </a:xfrm>
          <a:prstGeom prst="rect">
            <a:avLst/>
          </a:prstGeom>
        </p:spPr>
      </p:pic>
      <p:sp>
        <p:nvSpPr>
          <p:cNvPr id="8" name="Text 4"/>
          <p:cNvSpPr/>
          <p:nvPr/>
        </p:nvSpPr>
        <p:spPr>
          <a:xfrm>
            <a:off x="730568" y="4742140"/>
            <a:ext cx="2029778" cy="253722"/>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Visual Sensitivity</a:t>
            </a:r>
            <a:endParaRPr lang="en-US" sz="1550" dirty="0"/>
          </a:p>
        </p:txBody>
      </p:sp>
      <p:sp>
        <p:nvSpPr>
          <p:cNvPr id="9" name="Text 5"/>
          <p:cNvSpPr/>
          <p:nvPr/>
        </p:nvSpPr>
        <p:spPr>
          <a:xfrm>
            <a:off x="730568" y="5093256"/>
            <a:ext cx="6341150" cy="519589"/>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Spatial frequency response functions that model which image details humans perceive most clearly.</a:t>
            </a:r>
            <a:endParaRPr lang="en-US" sz="1250" dirty="0"/>
          </a:p>
        </p:txBody>
      </p:sp>
      <p:sp>
        <p:nvSpPr>
          <p:cNvPr id="10" name="Shape 6"/>
          <p:cNvSpPr/>
          <p:nvPr/>
        </p:nvSpPr>
        <p:spPr>
          <a:xfrm>
            <a:off x="7396282" y="3930491"/>
            <a:ext cx="6665833" cy="1844635"/>
          </a:xfrm>
          <a:prstGeom prst="roundRect">
            <a:avLst>
              <a:gd name="adj" fmla="val 1321"/>
            </a:avLst>
          </a:prstGeom>
          <a:solidFill>
            <a:srgbClr val="3E3E3E"/>
          </a:solidFill>
          <a:ln/>
        </p:spPr>
      </p:sp>
      <p:sp>
        <p:nvSpPr>
          <p:cNvPr id="11" name="Shape 7"/>
          <p:cNvSpPr/>
          <p:nvPr/>
        </p:nvSpPr>
        <p:spPr>
          <a:xfrm>
            <a:off x="7558564" y="4092773"/>
            <a:ext cx="487085" cy="487085"/>
          </a:xfrm>
          <a:prstGeom prst="roundRect">
            <a:avLst>
              <a:gd name="adj" fmla="val 18771027"/>
            </a:avLst>
          </a:prstGeom>
          <a:solidFill>
            <a:srgbClr val="F5F547"/>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2509" y="4226719"/>
            <a:ext cx="219194" cy="219194"/>
          </a:xfrm>
          <a:prstGeom prst="rect">
            <a:avLst/>
          </a:prstGeom>
        </p:spPr>
      </p:pic>
      <p:sp>
        <p:nvSpPr>
          <p:cNvPr id="13" name="Text 8"/>
          <p:cNvSpPr/>
          <p:nvPr/>
        </p:nvSpPr>
        <p:spPr>
          <a:xfrm>
            <a:off x="7558564" y="4742140"/>
            <a:ext cx="2029778" cy="253722"/>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Masking Effects</a:t>
            </a:r>
            <a:endParaRPr lang="en-US" sz="1550" dirty="0"/>
          </a:p>
        </p:txBody>
      </p:sp>
      <p:sp>
        <p:nvSpPr>
          <p:cNvPr id="14" name="Text 9"/>
          <p:cNvSpPr/>
          <p:nvPr/>
        </p:nvSpPr>
        <p:spPr>
          <a:xfrm>
            <a:off x="7558564" y="5093256"/>
            <a:ext cx="6341269" cy="519589"/>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Algorithms that exploit perceptual masking—where visible details mask the visibility of artifacts.</a:t>
            </a:r>
            <a:endParaRPr lang="en-US" sz="1250" dirty="0"/>
          </a:p>
        </p:txBody>
      </p:sp>
      <p:sp>
        <p:nvSpPr>
          <p:cNvPr id="15" name="Shape 10"/>
          <p:cNvSpPr/>
          <p:nvPr/>
        </p:nvSpPr>
        <p:spPr>
          <a:xfrm>
            <a:off x="568285" y="5937409"/>
            <a:ext cx="6665714" cy="1844635"/>
          </a:xfrm>
          <a:prstGeom prst="roundRect">
            <a:avLst>
              <a:gd name="adj" fmla="val 1321"/>
            </a:avLst>
          </a:prstGeom>
          <a:solidFill>
            <a:srgbClr val="3E3E3E"/>
          </a:solidFill>
          <a:ln/>
        </p:spPr>
      </p:sp>
      <p:sp>
        <p:nvSpPr>
          <p:cNvPr id="16" name="Shape 11"/>
          <p:cNvSpPr/>
          <p:nvPr/>
        </p:nvSpPr>
        <p:spPr>
          <a:xfrm>
            <a:off x="730568" y="6099691"/>
            <a:ext cx="487085" cy="487085"/>
          </a:xfrm>
          <a:prstGeom prst="roundRect">
            <a:avLst>
              <a:gd name="adj" fmla="val 18771027"/>
            </a:avLst>
          </a:prstGeom>
          <a:solidFill>
            <a:srgbClr val="F5F547"/>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513" y="6233636"/>
            <a:ext cx="219194" cy="219194"/>
          </a:xfrm>
          <a:prstGeom prst="rect">
            <a:avLst/>
          </a:prstGeom>
        </p:spPr>
      </p:pic>
      <p:sp>
        <p:nvSpPr>
          <p:cNvPr id="18" name="Text 12"/>
          <p:cNvSpPr/>
          <p:nvPr/>
        </p:nvSpPr>
        <p:spPr>
          <a:xfrm>
            <a:off x="730568" y="6749058"/>
            <a:ext cx="2029778" cy="253722"/>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Attention Models</a:t>
            </a:r>
            <a:endParaRPr lang="en-US" sz="1550" dirty="0"/>
          </a:p>
        </p:txBody>
      </p:sp>
      <p:sp>
        <p:nvSpPr>
          <p:cNvPr id="19" name="Text 13"/>
          <p:cNvSpPr/>
          <p:nvPr/>
        </p:nvSpPr>
        <p:spPr>
          <a:xfrm>
            <a:off x="730568" y="7100173"/>
            <a:ext cx="6341150" cy="519589"/>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Computational models predicting where humans look, enabling smart prioritization of quality in important regions.</a:t>
            </a:r>
            <a:endParaRPr lang="en-US" sz="1250" dirty="0"/>
          </a:p>
        </p:txBody>
      </p:sp>
      <p:sp>
        <p:nvSpPr>
          <p:cNvPr id="20" name="Shape 14"/>
          <p:cNvSpPr/>
          <p:nvPr/>
        </p:nvSpPr>
        <p:spPr>
          <a:xfrm>
            <a:off x="7396282" y="5937409"/>
            <a:ext cx="6665833" cy="1844635"/>
          </a:xfrm>
          <a:prstGeom prst="roundRect">
            <a:avLst>
              <a:gd name="adj" fmla="val 1321"/>
            </a:avLst>
          </a:prstGeom>
          <a:solidFill>
            <a:srgbClr val="3E3E3E"/>
          </a:solidFill>
          <a:ln/>
        </p:spPr>
      </p:sp>
      <p:sp>
        <p:nvSpPr>
          <p:cNvPr id="21" name="Shape 15"/>
          <p:cNvSpPr/>
          <p:nvPr/>
        </p:nvSpPr>
        <p:spPr>
          <a:xfrm>
            <a:off x="7558564" y="6099691"/>
            <a:ext cx="487085" cy="487085"/>
          </a:xfrm>
          <a:prstGeom prst="roundRect">
            <a:avLst>
              <a:gd name="adj" fmla="val 18771027"/>
            </a:avLst>
          </a:prstGeom>
          <a:solidFill>
            <a:srgbClr val="F5F547"/>
          </a:solidFill>
          <a:ln/>
        </p:spPr>
      </p:sp>
      <p:pic>
        <p:nvPicPr>
          <p:cNvPr id="2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2509" y="6233636"/>
            <a:ext cx="219194" cy="219194"/>
          </a:xfrm>
          <a:prstGeom prst="rect">
            <a:avLst/>
          </a:prstGeom>
        </p:spPr>
      </p:pic>
      <p:sp>
        <p:nvSpPr>
          <p:cNvPr id="23" name="Text 16"/>
          <p:cNvSpPr/>
          <p:nvPr/>
        </p:nvSpPr>
        <p:spPr>
          <a:xfrm>
            <a:off x="7558564" y="6749058"/>
            <a:ext cx="2029778" cy="253722"/>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Perceptual Coding</a:t>
            </a:r>
            <a:endParaRPr lang="en-US" sz="1550" dirty="0"/>
          </a:p>
        </p:txBody>
      </p:sp>
      <p:sp>
        <p:nvSpPr>
          <p:cNvPr id="24" name="Text 17"/>
          <p:cNvSpPr/>
          <p:nvPr/>
        </p:nvSpPr>
        <p:spPr>
          <a:xfrm>
            <a:off x="7558564" y="7100173"/>
            <a:ext cx="6341269" cy="519589"/>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JPEG and modern codecs use HVS models to achieve high compression while maintaining visual quality.</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6015" y="716994"/>
            <a:ext cx="7684770" cy="1303020"/>
          </a:xfrm>
          <a:prstGeom prst="rect">
            <a:avLst/>
          </a:prstGeom>
          <a:noFill/>
          <a:ln/>
        </p:spPr>
        <p:txBody>
          <a:bodyPr wrap="square" lIns="0" tIns="0" rIns="0" bIns="0" rtlCol="0" anchor="t"/>
          <a:lstStyle/>
          <a:p>
            <a:pPr algn="l" indent="0" marL="0">
              <a:lnSpc>
                <a:spcPts val="5100"/>
              </a:lnSpc>
              <a:buNone/>
            </a:pPr>
            <a:r>
              <a:rPr lang="en-US" sz="4100" dirty="0">
                <a:solidFill>
                  <a:srgbClr val="FEFEFE"/>
                </a:solidFill>
                <a:latin typeface="Instrument Sans Medium" pitchFamily="34" charset="0"/>
                <a:ea typeface="Instrument Sans Medium" pitchFamily="34" charset="-122"/>
                <a:cs typeface="Instrument Sans Medium" pitchFamily="34" charset="-120"/>
              </a:rPr>
              <a:t>Why Human Vision Matters in Digital Image Processing</a:t>
            </a:r>
            <a:endParaRPr lang="en-US" sz="4100" dirty="0"/>
          </a:p>
        </p:txBody>
      </p:sp>
      <p:sp>
        <p:nvSpPr>
          <p:cNvPr id="4" name="Text 1"/>
          <p:cNvSpPr/>
          <p:nvPr/>
        </p:nvSpPr>
        <p:spPr>
          <a:xfrm>
            <a:off x="6216015" y="2332673"/>
            <a:ext cx="7684770" cy="1333976"/>
          </a:xfrm>
          <a:prstGeom prst="rect">
            <a:avLst/>
          </a:prstGeom>
          <a:noFill/>
          <a:ln/>
        </p:spPr>
        <p:txBody>
          <a:bodyPr wrap="square" lIns="0" tIns="0" rIns="0" bIns="0" rtlCol="0" anchor="t"/>
          <a:lstStyle/>
          <a:p>
            <a:pPr algn="l" indent="0" marL="0">
              <a:lnSpc>
                <a:spcPts val="2600"/>
              </a:lnSpc>
              <a:buNone/>
            </a:pPr>
            <a:r>
              <a:rPr lang="en-US" sz="1600" dirty="0">
                <a:solidFill>
                  <a:srgbClr val="BFBFBF"/>
                </a:solidFill>
                <a:latin typeface="Open Sans" pitchFamily="34" charset="0"/>
                <a:ea typeface="Open Sans" pitchFamily="34" charset="-122"/>
                <a:cs typeface="Open Sans" pitchFamily="34" charset="-120"/>
              </a:rPr>
              <a:t>Understanding how humans perceive and interpret visual information is fundamental to developing image processing algorithms that are both effective and perceptually meaningful. Our visual system serves as the gold standard for how images should be processed, enhanced, and displayed.</a:t>
            </a:r>
            <a:endParaRPr lang="en-US" sz="1600" dirty="0"/>
          </a:p>
        </p:txBody>
      </p:sp>
      <p:sp>
        <p:nvSpPr>
          <p:cNvPr id="5" name="Shape 2"/>
          <p:cNvSpPr/>
          <p:nvPr/>
        </p:nvSpPr>
        <p:spPr>
          <a:xfrm>
            <a:off x="6216015" y="3901202"/>
            <a:ext cx="3738086" cy="1868210"/>
          </a:xfrm>
          <a:prstGeom prst="roundRect">
            <a:avLst>
              <a:gd name="adj" fmla="val 1674"/>
            </a:avLst>
          </a:prstGeom>
          <a:solidFill>
            <a:srgbClr val="3E3E3E"/>
          </a:solidFill>
          <a:ln/>
        </p:spPr>
      </p:sp>
      <p:sp>
        <p:nvSpPr>
          <p:cNvPr id="6" name="Text 3"/>
          <p:cNvSpPr/>
          <p:nvPr/>
        </p:nvSpPr>
        <p:spPr>
          <a:xfrm>
            <a:off x="6424493" y="4109680"/>
            <a:ext cx="2774752" cy="325755"/>
          </a:xfrm>
          <a:prstGeom prst="rect">
            <a:avLst/>
          </a:prstGeom>
          <a:noFill/>
          <a:ln/>
        </p:spPr>
        <p:txBody>
          <a:bodyPr wrap="none" lIns="0" tIns="0" rIns="0" bIns="0" rtlCol="0" anchor="t"/>
          <a:lstStyle/>
          <a:p>
            <a:pPr algn="l" indent="0" marL="0">
              <a:lnSpc>
                <a:spcPts val="2550"/>
              </a:lnSpc>
              <a:buNone/>
            </a:pPr>
            <a:r>
              <a:rPr lang="en-US" sz="2050" dirty="0">
                <a:solidFill>
                  <a:srgbClr val="BFBFBF"/>
                </a:solidFill>
                <a:latin typeface="Instrument Sans Medium" pitchFamily="34" charset="0"/>
                <a:ea typeface="Instrument Sans Medium" pitchFamily="34" charset="-122"/>
                <a:cs typeface="Instrument Sans Medium" pitchFamily="34" charset="-120"/>
              </a:rPr>
              <a:t>Perception Foundation</a:t>
            </a:r>
            <a:endParaRPr lang="en-US" sz="2050" dirty="0"/>
          </a:p>
        </p:txBody>
      </p:sp>
      <p:sp>
        <p:nvSpPr>
          <p:cNvPr id="7" name="Text 4"/>
          <p:cNvSpPr/>
          <p:nvPr/>
        </p:nvSpPr>
        <p:spPr>
          <a:xfrm>
            <a:off x="6424493" y="4560451"/>
            <a:ext cx="3321129" cy="1000482"/>
          </a:xfrm>
          <a:prstGeom prst="rect">
            <a:avLst/>
          </a:prstGeom>
          <a:noFill/>
          <a:ln/>
        </p:spPr>
        <p:txBody>
          <a:bodyPr wrap="square" lIns="0" tIns="0" rIns="0" bIns="0" rtlCol="0" anchor="t"/>
          <a:lstStyle/>
          <a:p>
            <a:pPr algn="l" indent="0" marL="0">
              <a:lnSpc>
                <a:spcPts val="2600"/>
              </a:lnSpc>
              <a:buNone/>
            </a:pPr>
            <a:r>
              <a:rPr lang="en-US" sz="1600" dirty="0">
                <a:solidFill>
                  <a:srgbClr val="BFBFBF"/>
                </a:solidFill>
                <a:latin typeface="Open Sans" pitchFamily="34" charset="0"/>
                <a:ea typeface="Open Sans" pitchFamily="34" charset="-122"/>
                <a:cs typeface="Open Sans" pitchFamily="34" charset="-120"/>
              </a:rPr>
              <a:t>Human vision is our reference point for evaluating image quality and fidelity in all digital systems.</a:t>
            </a:r>
            <a:endParaRPr lang="en-US" sz="1600" dirty="0"/>
          </a:p>
        </p:txBody>
      </p:sp>
      <p:sp>
        <p:nvSpPr>
          <p:cNvPr id="8" name="Shape 5"/>
          <p:cNvSpPr/>
          <p:nvPr/>
        </p:nvSpPr>
        <p:spPr>
          <a:xfrm>
            <a:off x="10162580" y="3901202"/>
            <a:ext cx="3738205" cy="1868210"/>
          </a:xfrm>
          <a:prstGeom prst="roundRect">
            <a:avLst>
              <a:gd name="adj" fmla="val 1674"/>
            </a:avLst>
          </a:prstGeom>
          <a:solidFill>
            <a:srgbClr val="3E3E3E"/>
          </a:solidFill>
          <a:ln/>
        </p:spPr>
      </p:sp>
      <p:sp>
        <p:nvSpPr>
          <p:cNvPr id="9" name="Text 6"/>
          <p:cNvSpPr/>
          <p:nvPr/>
        </p:nvSpPr>
        <p:spPr>
          <a:xfrm>
            <a:off x="10371058" y="4109680"/>
            <a:ext cx="2606159" cy="325755"/>
          </a:xfrm>
          <a:prstGeom prst="rect">
            <a:avLst/>
          </a:prstGeom>
          <a:noFill/>
          <a:ln/>
        </p:spPr>
        <p:txBody>
          <a:bodyPr wrap="none" lIns="0" tIns="0" rIns="0" bIns="0" rtlCol="0" anchor="t"/>
          <a:lstStyle/>
          <a:p>
            <a:pPr algn="l" indent="0" marL="0">
              <a:lnSpc>
                <a:spcPts val="2550"/>
              </a:lnSpc>
              <a:buNone/>
            </a:pPr>
            <a:r>
              <a:rPr lang="en-US" sz="2050" dirty="0">
                <a:solidFill>
                  <a:srgbClr val="BFBFBF"/>
                </a:solidFill>
                <a:latin typeface="Instrument Sans Medium" pitchFamily="34" charset="0"/>
                <a:ea typeface="Instrument Sans Medium" pitchFamily="34" charset="-122"/>
                <a:cs typeface="Instrument Sans Medium" pitchFamily="34" charset="-120"/>
              </a:rPr>
              <a:t>Algorithm Design</a:t>
            </a:r>
            <a:endParaRPr lang="en-US" sz="2050" dirty="0"/>
          </a:p>
        </p:txBody>
      </p:sp>
      <p:sp>
        <p:nvSpPr>
          <p:cNvPr id="10" name="Text 7"/>
          <p:cNvSpPr/>
          <p:nvPr/>
        </p:nvSpPr>
        <p:spPr>
          <a:xfrm>
            <a:off x="10371058" y="4560451"/>
            <a:ext cx="3321248" cy="1000482"/>
          </a:xfrm>
          <a:prstGeom prst="rect">
            <a:avLst/>
          </a:prstGeom>
          <a:noFill/>
          <a:ln/>
        </p:spPr>
        <p:txBody>
          <a:bodyPr wrap="square" lIns="0" tIns="0" rIns="0" bIns="0" rtlCol="0" anchor="t"/>
          <a:lstStyle/>
          <a:p>
            <a:pPr algn="l" indent="0" marL="0">
              <a:lnSpc>
                <a:spcPts val="2600"/>
              </a:lnSpc>
              <a:buNone/>
            </a:pPr>
            <a:r>
              <a:rPr lang="en-US" sz="1600" dirty="0">
                <a:solidFill>
                  <a:srgbClr val="BFBFBF"/>
                </a:solidFill>
                <a:latin typeface="Open Sans" pitchFamily="34" charset="0"/>
                <a:ea typeface="Open Sans" pitchFamily="34" charset="-122"/>
                <a:cs typeface="Open Sans" pitchFamily="34" charset="-120"/>
              </a:rPr>
              <a:t>Image processing techniques are optimized to match human visual capabilities and preferences.</a:t>
            </a:r>
            <a:endParaRPr lang="en-US" sz="1600" dirty="0"/>
          </a:p>
        </p:txBody>
      </p:sp>
      <p:sp>
        <p:nvSpPr>
          <p:cNvPr id="11" name="Shape 8"/>
          <p:cNvSpPr/>
          <p:nvPr/>
        </p:nvSpPr>
        <p:spPr>
          <a:xfrm>
            <a:off x="6216015" y="5977890"/>
            <a:ext cx="7684770" cy="1534716"/>
          </a:xfrm>
          <a:prstGeom prst="roundRect">
            <a:avLst>
              <a:gd name="adj" fmla="val 2038"/>
            </a:avLst>
          </a:prstGeom>
          <a:solidFill>
            <a:srgbClr val="3E3E3E"/>
          </a:solidFill>
          <a:ln/>
        </p:spPr>
      </p:sp>
      <p:sp>
        <p:nvSpPr>
          <p:cNvPr id="12" name="Text 9"/>
          <p:cNvSpPr/>
          <p:nvPr/>
        </p:nvSpPr>
        <p:spPr>
          <a:xfrm>
            <a:off x="6424493" y="6186368"/>
            <a:ext cx="2606159" cy="325755"/>
          </a:xfrm>
          <a:prstGeom prst="rect">
            <a:avLst/>
          </a:prstGeom>
          <a:noFill/>
          <a:ln/>
        </p:spPr>
        <p:txBody>
          <a:bodyPr wrap="none" lIns="0" tIns="0" rIns="0" bIns="0" rtlCol="0" anchor="t"/>
          <a:lstStyle/>
          <a:p>
            <a:pPr algn="l" indent="0" marL="0">
              <a:lnSpc>
                <a:spcPts val="2550"/>
              </a:lnSpc>
              <a:buNone/>
            </a:pPr>
            <a:r>
              <a:rPr lang="en-US" sz="2050" dirty="0">
                <a:solidFill>
                  <a:srgbClr val="BFBFBF"/>
                </a:solidFill>
                <a:latin typeface="Instrument Sans Medium" pitchFamily="34" charset="0"/>
                <a:ea typeface="Instrument Sans Medium" pitchFamily="34" charset="-122"/>
                <a:cs typeface="Instrument Sans Medium" pitchFamily="34" charset="-120"/>
              </a:rPr>
              <a:t>Quality Assessment</a:t>
            </a:r>
            <a:endParaRPr lang="en-US" sz="2050" dirty="0"/>
          </a:p>
        </p:txBody>
      </p:sp>
      <p:sp>
        <p:nvSpPr>
          <p:cNvPr id="13" name="Text 10"/>
          <p:cNvSpPr/>
          <p:nvPr/>
        </p:nvSpPr>
        <p:spPr>
          <a:xfrm>
            <a:off x="6424493" y="6637139"/>
            <a:ext cx="7267813" cy="666988"/>
          </a:xfrm>
          <a:prstGeom prst="rect">
            <a:avLst/>
          </a:prstGeom>
          <a:noFill/>
          <a:ln/>
        </p:spPr>
        <p:txBody>
          <a:bodyPr wrap="square" lIns="0" tIns="0" rIns="0" bIns="0" rtlCol="0" anchor="t"/>
          <a:lstStyle/>
          <a:p>
            <a:pPr algn="l" indent="0" marL="0">
              <a:lnSpc>
                <a:spcPts val="2600"/>
              </a:lnSpc>
              <a:buNone/>
            </a:pPr>
            <a:r>
              <a:rPr lang="en-US" sz="1600" dirty="0">
                <a:solidFill>
                  <a:srgbClr val="BFBFBF"/>
                </a:solidFill>
                <a:latin typeface="Open Sans" pitchFamily="34" charset="0"/>
                <a:ea typeface="Open Sans" pitchFamily="34" charset="-122"/>
                <a:cs typeface="Open Sans" pitchFamily="34" charset="-120"/>
              </a:rPr>
              <a:t>Perceptual metrics measure how closely processed images align with human vision standards.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73881" y="450890"/>
            <a:ext cx="6679168" cy="512326"/>
          </a:xfrm>
          <a:prstGeom prst="rect">
            <a:avLst/>
          </a:prstGeom>
          <a:noFill/>
          <a:ln/>
        </p:spPr>
        <p:txBody>
          <a:bodyPr wrap="none" lIns="0" tIns="0" rIns="0" bIns="0" rtlCol="0" anchor="t"/>
          <a:lstStyle/>
          <a:p>
            <a:pPr algn="l" indent="0" marL="0">
              <a:lnSpc>
                <a:spcPts val="4000"/>
              </a:lnSpc>
              <a:buNone/>
            </a:pPr>
            <a:r>
              <a:rPr lang="en-US" sz="3200" dirty="0">
                <a:solidFill>
                  <a:srgbClr val="FEFEFE"/>
                </a:solidFill>
                <a:latin typeface="Instrument Sans Medium" pitchFamily="34" charset="0"/>
                <a:ea typeface="Instrument Sans Medium" pitchFamily="34" charset="-122"/>
                <a:cs typeface="Instrument Sans Medium" pitchFamily="34" charset="-120"/>
              </a:rPr>
              <a:t>The Architecture of the Human Eye</a:t>
            </a:r>
            <a:endParaRPr lang="en-US" sz="3200" dirty="0"/>
          </a:p>
        </p:txBody>
      </p:sp>
      <p:sp>
        <p:nvSpPr>
          <p:cNvPr id="3" name="Text 1"/>
          <p:cNvSpPr/>
          <p:nvPr/>
        </p:nvSpPr>
        <p:spPr>
          <a:xfrm>
            <a:off x="573881" y="1291114"/>
            <a:ext cx="13482638" cy="524589"/>
          </a:xfrm>
          <a:prstGeom prst="rect">
            <a:avLst/>
          </a:prstGeom>
          <a:noFill/>
          <a:ln/>
        </p:spPr>
        <p:txBody>
          <a:bodyPr wrap="square" lIns="0" tIns="0" rIns="0" bIns="0" rtlCol="0" anchor="t"/>
          <a:lstStyle/>
          <a:p>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The eye functions as a sophisticated optical instrument, precisely designed to capture and focus light onto the photosensitive retina. Each component plays a critical role in transforming light energy into visual information our brain can interpret.</a:t>
            </a:r>
            <a:endParaRPr lang="en-US" sz="1250" dirty="0"/>
          </a:p>
        </p:txBody>
      </p:sp>
      <p:sp>
        <p:nvSpPr>
          <p:cNvPr id="4" name="Text 2"/>
          <p:cNvSpPr/>
          <p:nvPr/>
        </p:nvSpPr>
        <p:spPr>
          <a:xfrm>
            <a:off x="573881" y="2164080"/>
            <a:ext cx="2049661" cy="256223"/>
          </a:xfrm>
          <a:prstGeom prst="rect">
            <a:avLst/>
          </a:prstGeom>
          <a:noFill/>
          <a:ln/>
        </p:spPr>
        <p:txBody>
          <a:bodyPr wrap="none" lIns="0" tIns="0" rIns="0" bIns="0" rtlCol="0" anchor="t"/>
          <a:lstStyle/>
          <a:p>
            <a:pPr algn="l" indent="0" marL="0">
              <a:lnSpc>
                <a:spcPts val="2000"/>
              </a:lnSpc>
              <a:buNone/>
            </a:pPr>
            <a:r>
              <a:rPr lang="en-US" sz="1600" dirty="0">
                <a:solidFill>
                  <a:srgbClr val="FEFEFE"/>
                </a:solidFill>
                <a:latin typeface="Instrument Sans Medium" pitchFamily="34" charset="0"/>
                <a:ea typeface="Instrument Sans Medium" pitchFamily="34" charset="-122"/>
                <a:cs typeface="Instrument Sans Medium" pitchFamily="34" charset="-120"/>
              </a:rPr>
              <a:t>Key Components</a:t>
            </a:r>
            <a:endParaRPr lang="en-US" sz="1600" dirty="0"/>
          </a:p>
        </p:txBody>
      </p:sp>
      <p:sp>
        <p:nvSpPr>
          <p:cNvPr id="5" name="Text 3"/>
          <p:cNvSpPr/>
          <p:nvPr/>
        </p:nvSpPr>
        <p:spPr>
          <a:xfrm>
            <a:off x="573881" y="2584252"/>
            <a:ext cx="6541294" cy="262295"/>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BFBFBF"/>
                </a:solidFill>
                <a:latin typeface="Open Sans" pitchFamily="34" charset="0"/>
                <a:ea typeface="Open Sans" pitchFamily="34" charset="-122"/>
                <a:cs typeface="Open Sans" pitchFamily="34" charset="-120"/>
              </a:rPr>
              <a:t>Cornea:</a:t>
            </a:r>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 Clear outer layer that begins focusing light</a:t>
            </a:r>
            <a:endParaRPr lang="en-US" sz="1250" dirty="0"/>
          </a:p>
        </p:txBody>
      </p:sp>
      <p:sp>
        <p:nvSpPr>
          <p:cNvPr id="6" name="Text 4"/>
          <p:cNvSpPr/>
          <p:nvPr/>
        </p:nvSpPr>
        <p:spPr>
          <a:xfrm>
            <a:off x="573881" y="2903934"/>
            <a:ext cx="6541294" cy="262295"/>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BFBFBF"/>
                </a:solidFill>
                <a:latin typeface="Open Sans" pitchFamily="34" charset="0"/>
                <a:ea typeface="Open Sans" pitchFamily="34" charset="-122"/>
                <a:cs typeface="Open Sans" pitchFamily="34" charset="-120"/>
              </a:rPr>
              <a:t>Pupil:</a:t>
            </a:r>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 Adjustable aperture controlling light entry</a:t>
            </a:r>
            <a:endParaRPr lang="en-US" sz="1250" dirty="0"/>
          </a:p>
        </p:txBody>
      </p:sp>
      <p:sp>
        <p:nvSpPr>
          <p:cNvPr id="7" name="Text 5"/>
          <p:cNvSpPr/>
          <p:nvPr/>
        </p:nvSpPr>
        <p:spPr>
          <a:xfrm>
            <a:off x="573881" y="3223617"/>
            <a:ext cx="6541294" cy="262295"/>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BFBFBF"/>
                </a:solidFill>
                <a:latin typeface="Open Sans" pitchFamily="34" charset="0"/>
                <a:ea typeface="Open Sans" pitchFamily="34" charset="-122"/>
                <a:cs typeface="Open Sans" pitchFamily="34" charset="-120"/>
              </a:rPr>
              <a:t>Lens:</a:t>
            </a:r>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 Dynamic focusing element for sharp imagery</a:t>
            </a:r>
            <a:endParaRPr lang="en-US" sz="1250" dirty="0"/>
          </a:p>
        </p:txBody>
      </p:sp>
      <p:sp>
        <p:nvSpPr>
          <p:cNvPr id="8" name="Text 6"/>
          <p:cNvSpPr/>
          <p:nvPr/>
        </p:nvSpPr>
        <p:spPr>
          <a:xfrm>
            <a:off x="573881" y="3543300"/>
            <a:ext cx="6541294" cy="262295"/>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BFBFBF"/>
                </a:solidFill>
                <a:latin typeface="Open Sans" pitchFamily="34" charset="0"/>
                <a:ea typeface="Open Sans" pitchFamily="34" charset="-122"/>
                <a:cs typeface="Open Sans" pitchFamily="34" charset="-120"/>
              </a:rPr>
              <a:t>Retina:</a:t>
            </a:r>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 Light-sensitive tissue containing photoreceptors</a:t>
            </a:r>
            <a:endParaRPr lang="en-US" sz="1250" dirty="0"/>
          </a:p>
        </p:txBody>
      </p:sp>
      <p:sp>
        <p:nvSpPr>
          <p:cNvPr id="9" name="Text 7"/>
          <p:cNvSpPr/>
          <p:nvPr/>
        </p:nvSpPr>
        <p:spPr>
          <a:xfrm>
            <a:off x="573881" y="3862983"/>
            <a:ext cx="6541294" cy="262295"/>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BFBFBF"/>
                </a:solidFill>
                <a:latin typeface="Open Sans" pitchFamily="34" charset="0"/>
                <a:ea typeface="Open Sans" pitchFamily="34" charset="-122"/>
                <a:cs typeface="Open Sans" pitchFamily="34" charset="-120"/>
              </a:rPr>
              <a:t>Optic Nerve:</a:t>
            </a:r>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 Transmits visual signals to the brain</a:t>
            </a:r>
            <a:endParaRPr lang="en-US" sz="1250" dirty="0"/>
          </a:p>
        </p:txBody>
      </p:sp>
      <p:pic>
        <p:nvPicPr>
          <p:cNvPr id="10" name="Image 0" descr="preencoded.png">    </p:cNvPr>
          <p:cNvPicPr>
            <a:picLocks noChangeAspect="1"/>
          </p:cNvPicPr>
          <p:nvPr/>
        </p:nvPicPr>
        <p:blipFill>
          <a:blip r:embed="rId1"/>
          <a:stretch>
            <a:fillRect/>
          </a:stretch>
        </p:blipFill>
        <p:spPr>
          <a:xfrm>
            <a:off x="7522845" y="2184559"/>
            <a:ext cx="6541294" cy="65412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6479" y="496610"/>
            <a:ext cx="7883842" cy="1125141"/>
          </a:xfrm>
          <a:prstGeom prst="rect">
            <a:avLst/>
          </a:prstGeom>
          <a:noFill/>
          <a:ln/>
        </p:spPr>
        <p:txBody>
          <a:bodyPr wrap="square" lIns="0" tIns="0" rIns="0" bIns="0" rtlCol="0" anchor="t"/>
          <a:lstStyle/>
          <a:p>
            <a:pPr algn="l" indent="0" marL="0">
              <a:lnSpc>
                <a:spcPts val="4400"/>
              </a:lnSpc>
              <a:buNone/>
            </a:pPr>
            <a:r>
              <a:rPr lang="en-US" sz="3500" dirty="0">
                <a:solidFill>
                  <a:srgbClr val="FEFEFE"/>
                </a:solidFill>
                <a:latin typeface="Instrument Sans Medium" pitchFamily="34" charset="0"/>
                <a:ea typeface="Instrument Sans Medium" pitchFamily="34" charset="-122"/>
                <a:cs typeface="Instrument Sans Medium" pitchFamily="34" charset="-120"/>
              </a:rPr>
              <a:t>Image Formation: From Light to Signal</a:t>
            </a:r>
            <a:endParaRPr lang="en-US" sz="3500" dirty="0"/>
          </a:p>
        </p:txBody>
      </p:sp>
      <p:pic>
        <p:nvPicPr>
          <p:cNvPr id="4" name="Image 1" descr="preencoded.png">    </p:cNvPr>
          <p:cNvPicPr>
            <a:picLocks noChangeAspect="1"/>
          </p:cNvPicPr>
          <p:nvPr/>
        </p:nvPicPr>
        <p:blipFill>
          <a:blip r:embed="rId2"/>
          <a:stretch>
            <a:fillRect/>
          </a:stretch>
        </p:blipFill>
        <p:spPr>
          <a:xfrm>
            <a:off x="6116479" y="1891784"/>
            <a:ext cx="540068" cy="1143000"/>
          </a:xfrm>
          <a:prstGeom prst="rect">
            <a:avLst/>
          </a:prstGeom>
        </p:spPr>
      </p:pic>
      <p:sp>
        <p:nvSpPr>
          <p:cNvPr id="5" name="Text 1"/>
          <p:cNvSpPr/>
          <p:nvPr/>
        </p:nvSpPr>
        <p:spPr>
          <a:xfrm>
            <a:off x="6836569" y="2071807"/>
            <a:ext cx="2250281" cy="281226"/>
          </a:xfrm>
          <a:prstGeom prst="rect">
            <a:avLst/>
          </a:prstGeom>
          <a:noFill/>
          <a:ln/>
        </p:spPr>
        <p:txBody>
          <a:bodyPr wrap="none" lIns="0" tIns="0" rIns="0" bIns="0" rtlCol="0" anchor="t"/>
          <a:lstStyle/>
          <a:p>
            <a:pPr algn="l" indent="0" marL="0">
              <a:lnSpc>
                <a:spcPts val="220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Light Entry</a:t>
            </a:r>
            <a:endParaRPr lang="en-US" sz="1750" dirty="0"/>
          </a:p>
        </p:txBody>
      </p:sp>
      <p:sp>
        <p:nvSpPr>
          <p:cNvPr id="6" name="Text 2"/>
          <p:cNvSpPr/>
          <p:nvPr/>
        </p:nvSpPr>
        <p:spPr>
          <a:xfrm>
            <a:off x="6836569" y="2461022"/>
            <a:ext cx="7163753" cy="576024"/>
          </a:xfrm>
          <a:prstGeom prst="rect">
            <a:avLst/>
          </a:prstGeom>
          <a:noFill/>
          <a:ln/>
        </p:spPr>
        <p:txBody>
          <a:bodyPr wrap="squar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Light passes through the cornea and pupil, with the pupil controlling intensity based on lighting conditions.</a:t>
            </a:r>
            <a:endParaRPr lang="en-US" sz="1400" dirty="0"/>
          </a:p>
        </p:txBody>
      </p:sp>
      <p:pic>
        <p:nvPicPr>
          <p:cNvPr id="7" name="Image 2" descr="preencoded.png">    </p:cNvPr>
          <p:cNvPicPr>
            <a:picLocks noChangeAspect="1"/>
          </p:cNvPicPr>
          <p:nvPr/>
        </p:nvPicPr>
        <p:blipFill>
          <a:blip r:embed="rId3"/>
          <a:stretch>
            <a:fillRect/>
          </a:stretch>
        </p:blipFill>
        <p:spPr>
          <a:xfrm>
            <a:off x="6386513" y="3397091"/>
            <a:ext cx="540068" cy="1143000"/>
          </a:xfrm>
          <a:prstGeom prst="rect">
            <a:avLst/>
          </a:prstGeom>
        </p:spPr>
      </p:pic>
      <p:sp>
        <p:nvSpPr>
          <p:cNvPr id="8" name="Text 3"/>
          <p:cNvSpPr/>
          <p:nvPr/>
        </p:nvSpPr>
        <p:spPr>
          <a:xfrm>
            <a:off x="7106603" y="3577114"/>
            <a:ext cx="2250281" cy="281226"/>
          </a:xfrm>
          <a:prstGeom prst="rect">
            <a:avLst/>
          </a:prstGeom>
          <a:noFill/>
          <a:ln/>
        </p:spPr>
        <p:txBody>
          <a:bodyPr wrap="none" lIns="0" tIns="0" rIns="0" bIns="0" rtlCol="0" anchor="t"/>
          <a:lstStyle/>
          <a:p>
            <a:pPr algn="l" indent="0" marL="0">
              <a:lnSpc>
                <a:spcPts val="220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Lens Focusing</a:t>
            </a:r>
            <a:endParaRPr lang="en-US" sz="1750" dirty="0"/>
          </a:p>
        </p:txBody>
      </p:sp>
      <p:sp>
        <p:nvSpPr>
          <p:cNvPr id="9" name="Text 4"/>
          <p:cNvSpPr/>
          <p:nvPr/>
        </p:nvSpPr>
        <p:spPr>
          <a:xfrm>
            <a:off x="7106603" y="3966329"/>
            <a:ext cx="6893719" cy="576024"/>
          </a:xfrm>
          <a:prstGeom prst="rect">
            <a:avLst/>
          </a:prstGeom>
          <a:noFill/>
          <a:ln/>
        </p:spPr>
        <p:txBody>
          <a:bodyPr wrap="squar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The lens adjusts its shape to focus light precisely on the retina, creating a sharp optical image.</a:t>
            </a:r>
            <a:endParaRPr lang="en-US" sz="1400" dirty="0"/>
          </a:p>
        </p:txBody>
      </p:sp>
      <p:pic>
        <p:nvPicPr>
          <p:cNvPr id="10" name="Image 3" descr="preencoded.png">    </p:cNvPr>
          <p:cNvPicPr>
            <a:picLocks noChangeAspect="1"/>
          </p:cNvPicPr>
          <p:nvPr/>
        </p:nvPicPr>
        <p:blipFill>
          <a:blip r:embed="rId4"/>
          <a:stretch>
            <a:fillRect/>
          </a:stretch>
        </p:blipFill>
        <p:spPr>
          <a:xfrm>
            <a:off x="6656546" y="4902398"/>
            <a:ext cx="540068" cy="1143000"/>
          </a:xfrm>
          <a:prstGeom prst="rect">
            <a:avLst/>
          </a:prstGeom>
        </p:spPr>
      </p:pic>
      <p:sp>
        <p:nvSpPr>
          <p:cNvPr id="11" name="Text 5"/>
          <p:cNvSpPr/>
          <p:nvPr/>
        </p:nvSpPr>
        <p:spPr>
          <a:xfrm>
            <a:off x="7376636" y="5082421"/>
            <a:ext cx="2771894" cy="281226"/>
          </a:xfrm>
          <a:prstGeom prst="rect">
            <a:avLst/>
          </a:prstGeom>
          <a:noFill/>
          <a:ln/>
        </p:spPr>
        <p:txBody>
          <a:bodyPr wrap="none" lIns="0" tIns="0" rIns="0" bIns="0" rtlCol="0" anchor="t"/>
          <a:lstStyle/>
          <a:p>
            <a:pPr algn="l" indent="0" marL="0">
              <a:lnSpc>
                <a:spcPts val="220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Photoreceptor Conversion</a:t>
            </a:r>
            <a:endParaRPr lang="en-US" sz="1750" dirty="0"/>
          </a:p>
        </p:txBody>
      </p:sp>
      <p:sp>
        <p:nvSpPr>
          <p:cNvPr id="12" name="Text 6"/>
          <p:cNvSpPr/>
          <p:nvPr/>
        </p:nvSpPr>
        <p:spPr>
          <a:xfrm>
            <a:off x="7376636" y="5471636"/>
            <a:ext cx="6623685" cy="576024"/>
          </a:xfrm>
          <a:prstGeom prst="rect">
            <a:avLst/>
          </a:prstGeom>
          <a:noFill/>
          <a:ln/>
        </p:spPr>
        <p:txBody>
          <a:bodyPr wrap="squar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Specialized cells in the retina absorb photons and convert light energy into electrical impulses.</a:t>
            </a:r>
            <a:endParaRPr lang="en-US" sz="1400" dirty="0"/>
          </a:p>
        </p:txBody>
      </p:sp>
      <p:pic>
        <p:nvPicPr>
          <p:cNvPr id="13" name="Image 4" descr="preencoded.png">    </p:cNvPr>
          <p:cNvPicPr>
            <a:picLocks noChangeAspect="1"/>
          </p:cNvPicPr>
          <p:nvPr/>
        </p:nvPicPr>
        <p:blipFill>
          <a:blip r:embed="rId5"/>
          <a:stretch>
            <a:fillRect/>
          </a:stretch>
        </p:blipFill>
        <p:spPr>
          <a:xfrm>
            <a:off x="6926580" y="6407706"/>
            <a:ext cx="540068" cy="1143000"/>
          </a:xfrm>
          <a:prstGeom prst="rect">
            <a:avLst/>
          </a:prstGeom>
        </p:spPr>
      </p:pic>
      <p:sp>
        <p:nvSpPr>
          <p:cNvPr id="14" name="Text 7"/>
          <p:cNvSpPr/>
          <p:nvPr/>
        </p:nvSpPr>
        <p:spPr>
          <a:xfrm>
            <a:off x="7646670" y="6587728"/>
            <a:ext cx="2250281" cy="281226"/>
          </a:xfrm>
          <a:prstGeom prst="rect">
            <a:avLst/>
          </a:prstGeom>
          <a:noFill/>
          <a:ln/>
        </p:spPr>
        <p:txBody>
          <a:bodyPr wrap="none" lIns="0" tIns="0" rIns="0" bIns="0" rtlCol="0" anchor="t"/>
          <a:lstStyle/>
          <a:p>
            <a:pPr algn="l" indent="0" marL="0">
              <a:lnSpc>
                <a:spcPts val="220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Neural Transmission</a:t>
            </a:r>
            <a:endParaRPr lang="en-US" sz="1750" dirty="0"/>
          </a:p>
        </p:txBody>
      </p:sp>
      <p:sp>
        <p:nvSpPr>
          <p:cNvPr id="15" name="Text 8"/>
          <p:cNvSpPr/>
          <p:nvPr/>
        </p:nvSpPr>
        <p:spPr>
          <a:xfrm>
            <a:off x="7646670" y="6976943"/>
            <a:ext cx="6353651" cy="576024"/>
          </a:xfrm>
          <a:prstGeom prst="rect">
            <a:avLst/>
          </a:prstGeom>
          <a:noFill/>
          <a:ln/>
        </p:spPr>
        <p:txBody>
          <a:bodyPr wrap="square" lIns="0" tIns="0" rIns="0" bIns="0" rtlCol="0" anchor="t"/>
          <a:lstStyle/>
          <a:p>
            <a:pPr algn="l" indent="0" marL="0">
              <a:lnSpc>
                <a:spcPts val="2250"/>
              </a:lnSpc>
              <a:buNone/>
            </a:pPr>
            <a:r>
              <a:rPr lang="en-US" sz="1400" dirty="0">
                <a:solidFill>
                  <a:srgbClr val="BFBFBF"/>
                </a:solidFill>
                <a:latin typeface="Open Sans" pitchFamily="34" charset="0"/>
                <a:ea typeface="Open Sans" pitchFamily="34" charset="-122"/>
                <a:cs typeface="Open Sans" pitchFamily="34" charset="-120"/>
              </a:rPr>
              <a:t>Electrical signals travel through the optic nerve to the visual cortex for interpretation.</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8906" y="604123"/>
            <a:ext cx="8359378" cy="686514"/>
          </a:xfrm>
          <a:prstGeom prst="rect">
            <a:avLst/>
          </a:prstGeom>
          <a:noFill/>
          <a:ln/>
        </p:spPr>
        <p:txBody>
          <a:bodyPr wrap="none" lIns="0" tIns="0" rIns="0" bIns="0" rtlCol="0" anchor="t"/>
          <a:lstStyle/>
          <a:p>
            <a:pPr algn="l" indent="0" marL="0">
              <a:lnSpc>
                <a:spcPts val="5400"/>
              </a:lnSpc>
              <a:buNone/>
            </a:pPr>
            <a:r>
              <a:rPr lang="en-US" sz="4300" dirty="0">
                <a:solidFill>
                  <a:srgbClr val="FEFEFE"/>
                </a:solidFill>
                <a:latin typeface="Instrument Sans Medium" pitchFamily="34" charset="0"/>
                <a:ea typeface="Instrument Sans Medium" pitchFamily="34" charset="-122"/>
                <a:cs typeface="Instrument Sans Medium" pitchFamily="34" charset="-120"/>
              </a:rPr>
              <a:t>Photoreceptors: Rods and Cones</a:t>
            </a:r>
            <a:endParaRPr lang="en-US" sz="4300" dirty="0"/>
          </a:p>
        </p:txBody>
      </p:sp>
      <p:sp>
        <p:nvSpPr>
          <p:cNvPr id="3" name="Text 1"/>
          <p:cNvSpPr/>
          <p:nvPr/>
        </p:nvSpPr>
        <p:spPr>
          <a:xfrm>
            <a:off x="768906" y="1729978"/>
            <a:ext cx="13092589" cy="702945"/>
          </a:xfrm>
          <a:prstGeom prst="rect">
            <a:avLst/>
          </a:prstGeom>
          <a:noFill/>
          <a:ln/>
        </p:spPr>
        <p:txBody>
          <a:bodyPr wrap="square" lIns="0" tIns="0" rIns="0" bIns="0" rtlCol="0" anchor="t"/>
          <a:lstStyle/>
          <a:p>
            <a:pPr algn="l" indent="0" marL="0">
              <a:lnSpc>
                <a:spcPts val="2750"/>
              </a:lnSpc>
              <a:buNone/>
            </a:pPr>
            <a:r>
              <a:rPr lang="en-US" sz="1700" dirty="0">
                <a:solidFill>
                  <a:srgbClr val="BFBFBF"/>
                </a:solidFill>
                <a:latin typeface="Open Sans" pitchFamily="34" charset="0"/>
                <a:ea typeface="Open Sans" pitchFamily="34" charset="-122"/>
                <a:cs typeface="Open Sans" pitchFamily="34" charset="-120"/>
              </a:rPr>
              <a:t>The retina contains two types of photoreceptors, each specialized for different lighting conditions and color sensitivity. Their distribution and characteristics directly influence our visual capabilities and inform image sensor design.</a:t>
            </a:r>
            <a:endParaRPr lang="en-US" sz="1700" dirty="0"/>
          </a:p>
        </p:txBody>
      </p:sp>
      <p:pic>
        <p:nvPicPr>
          <p:cNvPr id="4" name="Image 0" descr="preencoded.png">    </p:cNvPr>
          <p:cNvPicPr>
            <a:picLocks noChangeAspect="1"/>
          </p:cNvPicPr>
          <p:nvPr/>
        </p:nvPicPr>
        <p:blipFill>
          <a:blip r:embed="rId1"/>
          <a:stretch>
            <a:fillRect/>
          </a:stretch>
        </p:blipFill>
        <p:spPr>
          <a:xfrm>
            <a:off x="768906" y="2679978"/>
            <a:ext cx="4181118" cy="2584013"/>
          </a:xfrm>
          <a:prstGeom prst="rect">
            <a:avLst/>
          </a:prstGeom>
        </p:spPr>
      </p:pic>
      <p:sp>
        <p:nvSpPr>
          <p:cNvPr id="5" name="Text 2"/>
          <p:cNvSpPr/>
          <p:nvPr/>
        </p:nvSpPr>
        <p:spPr>
          <a:xfrm>
            <a:off x="768906" y="5483662"/>
            <a:ext cx="2746296" cy="343257"/>
          </a:xfrm>
          <a:prstGeom prst="rect">
            <a:avLst/>
          </a:prstGeom>
          <a:noFill/>
          <a:ln/>
        </p:spPr>
        <p:txBody>
          <a:bodyPr wrap="none" lIns="0" tIns="0" rIns="0" bIns="0" rtlCol="0" anchor="t"/>
          <a:lstStyle/>
          <a:p>
            <a:pPr algn="l" indent="0" marL="0">
              <a:lnSpc>
                <a:spcPts val="270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Rods</a:t>
            </a:r>
            <a:endParaRPr lang="en-US" sz="2150" dirty="0"/>
          </a:p>
        </p:txBody>
      </p:sp>
      <p:sp>
        <p:nvSpPr>
          <p:cNvPr id="6" name="Text 3"/>
          <p:cNvSpPr/>
          <p:nvPr/>
        </p:nvSpPr>
        <p:spPr>
          <a:xfrm>
            <a:off x="768906" y="5958721"/>
            <a:ext cx="4181118" cy="1757363"/>
          </a:xfrm>
          <a:prstGeom prst="rect">
            <a:avLst/>
          </a:prstGeom>
          <a:noFill/>
          <a:ln/>
        </p:spPr>
        <p:txBody>
          <a:bodyPr wrap="square" lIns="0" tIns="0" rIns="0" bIns="0" rtlCol="0" anchor="t"/>
          <a:lstStyle/>
          <a:p>
            <a:pPr algn="l" indent="0" marL="0">
              <a:lnSpc>
                <a:spcPts val="2750"/>
              </a:lnSpc>
              <a:buNone/>
            </a:pPr>
            <a:r>
              <a:rPr lang="en-US" sz="1700" dirty="0">
                <a:solidFill>
                  <a:srgbClr val="BFBFBF"/>
                </a:solidFill>
                <a:latin typeface="Open Sans" pitchFamily="34" charset="0"/>
                <a:ea typeface="Open Sans" pitchFamily="34" charset="-122"/>
                <a:cs typeface="Open Sans" pitchFamily="34" charset="-120"/>
              </a:rPr>
              <a:t>Extremely sensitive to light, enabling vision in low-light conditions. Provide grayscale vision with no color information. Approximately 120 million rods per eye.</a:t>
            </a:r>
            <a:endParaRPr lang="en-US" sz="1700" dirty="0"/>
          </a:p>
        </p:txBody>
      </p:sp>
      <p:pic>
        <p:nvPicPr>
          <p:cNvPr id="7" name="Image 1" descr="preencoded.png">    </p:cNvPr>
          <p:cNvPicPr>
            <a:picLocks noChangeAspect="1"/>
          </p:cNvPicPr>
          <p:nvPr/>
        </p:nvPicPr>
        <p:blipFill>
          <a:blip r:embed="rId2"/>
          <a:stretch>
            <a:fillRect/>
          </a:stretch>
        </p:blipFill>
        <p:spPr>
          <a:xfrm>
            <a:off x="5224582" y="2679978"/>
            <a:ext cx="4181118" cy="2584013"/>
          </a:xfrm>
          <a:prstGeom prst="rect">
            <a:avLst/>
          </a:prstGeom>
        </p:spPr>
      </p:pic>
      <p:sp>
        <p:nvSpPr>
          <p:cNvPr id="8" name="Text 4"/>
          <p:cNvSpPr/>
          <p:nvPr/>
        </p:nvSpPr>
        <p:spPr>
          <a:xfrm>
            <a:off x="5224582" y="5483662"/>
            <a:ext cx="2746296" cy="343257"/>
          </a:xfrm>
          <a:prstGeom prst="rect">
            <a:avLst/>
          </a:prstGeom>
          <a:noFill/>
          <a:ln/>
        </p:spPr>
        <p:txBody>
          <a:bodyPr wrap="none" lIns="0" tIns="0" rIns="0" bIns="0" rtlCol="0" anchor="t"/>
          <a:lstStyle/>
          <a:p>
            <a:pPr algn="l" indent="0" marL="0">
              <a:lnSpc>
                <a:spcPts val="270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Cones</a:t>
            </a:r>
            <a:endParaRPr lang="en-US" sz="2150" dirty="0"/>
          </a:p>
        </p:txBody>
      </p:sp>
      <p:sp>
        <p:nvSpPr>
          <p:cNvPr id="9" name="Text 5"/>
          <p:cNvSpPr/>
          <p:nvPr/>
        </p:nvSpPr>
        <p:spPr>
          <a:xfrm>
            <a:off x="5224582" y="5958721"/>
            <a:ext cx="4181118" cy="1757363"/>
          </a:xfrm>
          <a:prstGeom prst="rect">
            <a:avLst/>
          </a:prstGeom>
          <a:noFill/>
          <a:ln/>
        </p:spPr>
        <p:txBody>
          <a:bodyPr wrap="square" lIns="0" tIns="0" rIns="0" bIns="0" rtlCol="0" anchor="t"/>
          <a:lstStyle/>
          <a:p>
            <a:pPr algn="l" indent="0" marL="0">
              <a:lnSpc>
                <a:spcPts val="2750"/>
              </a:lnSpc>
              <a:buNone/>
            </a:pPr>
            <a:r>
              <a:rPr lang="en-US" sz="1700" dirty="0">
                <a:solidFill>
                  <a:srgbClr val="BFBFBF"/>
                </a:solidFill>
                <a:latin typeface="Open Sans" pitchFamily="34" charset="0"/>
                <a:ea typeface="Open Sans" pitchFamily="34" charset="-122"/>
                <a:cs typeface="Open Sans" pitchFamily="34" charset="-120"/>
              </a:rPr>
              <a:t>Less light-sensitive but enable color vision. Three types respond to red, green, and blue wavelengths. About 6-7 million cones per eye, concentrated in the fovea.</a:t>
            </a:r>
            <a:endParaRPr lang="en-US" sz="1700" dirty="0"/>
          </a:p>
        </p:txBody>
      </p:sp>
      <p:pic>
        <p:nvPicPr>
          <p:cNvPr id="10" name="Image 2" descr="preencoded.png">    </p:cNvPr>
          <p:cNvPicPr>
            <a:picLocks noChangeAspect="1"/>
          </p:cNvPicPr>
          <p:nvPr/>
        </p:nvPicPr>
        <p:blipFill>
          <a:blip r:embed="rId3"/>
          <a:stretch>
            <a:fillRect/>
          </a:stretch>
        </p:blipFill>
        <p:spPr>
          <a:xfrm>
            <a:off x="9680258" y="2679978"/>
            <a:ext cx="4181118" cy="2584013"/>
          </a:xfrm>
          <a:prstGeom prst="rect">
            <a:avLst/>
          </a:prstGeom>
        </p:spPr>
      </p:pic>
      <p:sp>
        <p:nvSpPr>
          <p:cNvPr id="11" name="Text 6"/>
          <p:cNvSpPr/>
          <p:nvPr/>
        </p:nvSpPr>
        <p:spPr>
          <a:xfrm>
            <a:off x="9680258" y="5483662"/>
            <a:ext cx="2746296" cy="343257"/>
          </a:xfrm>
          <a:prstGeom prst="rect">
            <a:avLst/>
          </a:prstGeom>
          <a:noFill/>
          <a:ln/>
        </p:spPr>
        <p:txBody>
          <a:bodyPr wrap="none" lIns="0" tIns="0" rIns="0" bIns="0" rtlCol="0" anchor="t"/>
          <a:lstStyle/>
          <a:p>
            <a:pPr algn="l" indent="0" marL="0">
              <a:lnSpc>
                <a:spcPts val="270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Spatial Distribution</a:t>
            </a:r>
            <a:endParaRPr lang="en-US" sz="2150" dirty="0"/>
          </a:p>
        </p:txBody>
      </p:sp>
      <p:sp>
        <p:nvSpPr>
          <p:cNvPr id="12" name="Text 7"/>
          <p:cNvSpPr/>
          <p:nvPr/>
        </p:nvSpPr>
        <p:spPr>
          <a:xfrm>
            <a:off x="9680258" y="5958721"/>
            <a:ext cx="4181118" cy="1405890"/>
          </a:xfrm>
          <a:prstGeom prst="rect">
            <a:avLst/>
          </a:prstGeom>
          <a:noFill/>
          <a:ln/>
        </p:spPr>
        <p:txBody>
          <a:bodyPr wrap="square" lIns="0" tIns="0" rIns="0" bIns="0" rtlCol="0" anchor="t"/>
          <a:lstStyle/>
          <a:p>
            <a:pPr algn="l" indent="0" marL="0">
              <a:lnSpc>
                <a:spcPts val="2750"/>
              </a:lnSpc>
              <a:buNone/>
            </a:pPr>
            <a:r>
              <a:rPr lang="en-US" sz="1700" dirty="0">
                <a:solidFill>
                  <a:srgbClr val="BFBFBF"/>
                </a:solidFill>
                <a:latin typeface="Open Sans" pitchFamily="34" charset="0"/>
                <a:ea typeface="Open Sans" pitchFamily="34" charset="-122"/>
                <a:cs typeface="Open Sans" pitchFamily="34" charset="-120"/>
              </a:rPr>
              <a:t>Cones concentrate at the fovea for detailed color vision, while rods dominate peripheral areas for motion detection and low-light sensitivity.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3392" y="1034534"/>
            <a:ext cx="7750016" cy="1244679"/>
          </a:xfrm>
          <a:prstGeom prst="rect">
            <a:avLst/>
          </a:prstGeom>
          <a:noFill/>
          <a:ln/>
        </p:spPr>
        <p:txBody>
          <a:bodyPr wrap="square" lIns="0" tIns="0" rIns="0" bIns="0" rtlCol="0" anchor="t"/>
          <a:lstStyle/>
          <a:p>
            <a:pPr algn="l" indent="0" marL="0">
              <a:lnSpc>
                <a:spcPts val="4900"/>
              </a:lnSpc>
              <a:buNone/>
            </a:pPr>
            <a:r>
              <a:rPr lang="en-US" sz="3900" dirty="0">
                <a:solidFill>
                  <a:srgbClr val="FEFEFE"/>
                </a:solidFill>
                <a:latin typeface="Instrument Sans Medium" pitchFamily="34" charset="0"/>
                <a:ea typeface="Instrument Sans Medium" pitchFamily="34" charset="-122"/>
                <a:cs typeface="Instrument Sans Medium" pitchFamily="34" charset="-120"/>
              </a:rPr>
              <a:t>Brightness and Contrast Perception</a:t>
            </a:r>
            <a:endParaRPr lang="en-US" sz="3900" dirty="0"/>
          </a:p>
        </p:txBody>
      </p:sp>
      <p:sp>
        <p:nvSpPr>
          <p:cNvPr id="4" name="Text 1"/>
          <p:cNvSpPr/>
          <p:nvPr/>
        </p:nvSpPr>
        <p:spPr>
          <a:xfrm>
            <a:off x="6183392" y="2577822"/>
            <a:ext cx="7750016" cy="955834"/>
          </a:xfrm>
          <a:prstGeom prst="rect">
            <a:avLst/>
          </a:prstGeom>
          <a:noFill/>
          <a:ln/>
        </p:spPr>
        <p:txBody>
          <a:bodyPr wrap="square" lIns="0" tIns="0" rIns="0" bIns="0" rtlCol="0" anchor="t"/>
          <a:lstStyle/>
          <a:p>
            <a:pPr algn="l" indent="0" marL="0">
              <a:lnSpc>
                <a:spcPts val="2500"/>
              </a:lnSpc>
              <a:buNone/>
            </a:pPr>
            <a:r>
              <a:rPr lang="en-US" sz="1550" dirty="0">
                <a:solidFill>
                  <a:srgbClr val="BFBFBF"/>
                </a:solidFill>
                <a:latin typeface="Open Sans" pitchFamily="34" charset="0"/>
                <a:ea typeface="Open Sans" pitchFamily="34" charset="-122"/>
                <a:cs typeface="Open Sans" pitchFamily="34" charset="-120"/>
              </a:rPr>
              <a:t>The human eye doesn't perceive brightness linearly. Instead, it adapts to ambient lighting conditions and responds to relative differences rather than absolute values, a principle that fundamentally shapes contrast enhancement algorithms.</a:t>
            </a:r>
            <a:endParaRPr lang="en-US" sz="1550" dirty="0"/>
          </a:p>
        </p:txBody>
      </p:sp>
      <p:sp>
        <p:nvSpPr>
          <p:cNvPr id="5" name="Text 2"/>
          <p:cNvSpPr/>
          <p:nvPr/>
        </p:nvSpPr>
        <p:spPr>
          <a:xfrm>
            <a:off x="6183392" y="3956685"/>
            <a:ext cx="2259211" cy="311110"/>
          </a:xfrm>
          <a:prstGeom prst="rect">
            <a:avLst/>
          </a:prstGeom>
          <a:noFill/>
          <a:ln/>
        </p:spPr>
        <p:txBody>
          <a:bodyPr wrap="none" lIns="0" tIns="0" rIns="0" bIns="0" rtlCol="0" anchor="t"/>
          <a:lstStyle/>
          <a:p>
            <a:pPr algn="l" indent="0" marL="0">
              <a:lnSpc>
                <a:spcPts val="2450"/>
              </a:lnSpc>
              <a:buNone/>
            </a:pPr>
            <a:r>
              <a:rPr lang="en-US" sz="1950" dirty="0">
                <a:solidFill>
                  <a:srgbClr val="FEFEFE"/>
                </a:solidFill>
                <a:latin typeface="Instrument Sans Medium" pitchFamily="34" charset="0"/>
                <a:ea typeface="Instrument Sans Medium" pitchFamily="34" charset="-122"/>
                <a:cs typeface="Instrument Sans Medium" pitchFamily="34" charset="-120"/>
              </a:rPr>
              <a:t>Light Adaptation</a:t>
            </a:r>
            <a:endParaRPr lang="en-US" sz="1950" dirty="0"/>
          </a:p>
        </p:txBody>
      </p:sp>
      <p:sp>
        <p:nvSpPr>
          <p:cNvPr id="6" name="Text 3"/>
          <p:cNvSpPr/>
          <p:nvPr/>
        </p:nvSpPr>
        <p:spPr>
          <a:xfrm>
            <a:off x="6183392" y="4466868"/>
            <a:ext cx="2259211" cy="2548890"/>
          </a:xfrm>
          <a:prstGeom prst="rect">
            <a:avLst/>
          </a:prstGeom>
          <a:noFill/>
          <a:ln/>
        </p:spPr>
        <p:txBody>
          <a:bodyPr wrap="square" lIns="0" tIns="0" rIns="0" bIns="0" rtlCol="0" anchor="t"/>
          <a:lstStyle/>
          <a:p>
            <a:pPr algn="l" indent="0" marL="0">
              <a:lnSpc>
                <a:spcPts val="2500"/>
              </a:lnSpc>
              <a:buNone/>
            </a:pPr>
            <a:r>
              <a:rPr lang="en-US" sz="1550" dirty="0">
                <a:solidFill>
                  <a:srgbClr val="BFBFBF"/>
                </a:solidFill>
                <a:latin typeface="Open Sans" pitchFamily="34" charset="0"/>
                <a:ea typeface="Open Sans" pitchFamily="34" charset="-122"/>
                <a:cs typeface="Open Sans" pitchFamily="34" charset="-120"/>
              </a:rPr>
              <a:t>When moving from darkness to bright light, the pupil constricts and photoreceptors desensitize, allowing comfortable vision across an enormous range of intensities.</a:t>
            </a:r>
            <a:endParaRPr lang="en-US" sz="1550" dirty="0"/>
          </a:p>
        </p:txBody>
      </p:sp>
      <p:sp>
        <p:nvSpPr>
          <p:cNvPr id="7" name="Text 4"/>
          <p:cNvSpPr/>
          <p:nvPr/>
        </p:nvSpPr>
        <p:spPr>
          <a:xfrm>
            <a:off x="8935998" y="3956685"/>
            <a:ext cx="2259211" cy="311110"/>
          </a:xfrm>
          <a:prstGeom prst="rect">
            <a:avLst/>
          </a:prstGeom>
          <a:noFill/>
          <a:ln/>
        </p:spPr>
        <p:txBody>
          <a:bodyPr wrap="none" lIns="0" tIns="0" rIns="0" bIns="0" rtlCol="0" anchor="t"/>
          <a:lstStyle/>
          <a:p>
            <a:pPr algn="l" indent="0" marL="0">
              <a:lnSpc>
                <a:spcPts val="2450"/>
              </a:lnSpc>
              <a:buNone/>
            </a:pPr>
            <a:r>
              <a:rPr lang="en-US" sz="1950" dirty="0">
                <a:solidFill>
                  <a:srgbClr val="FEFEFE"/>
                </a:solidFill>
                <a:latin typeface="Instrument Sans Medium" pitchFamily="34" charset="0"/>
                <a:ea typeface="Instrument Sans Medium" pitchFamily="34" charset="-122"/>
                <a:cs typeface="Instrument Sans Medium" pitchFamily="34" charset="-120"/>
              </a:rPr>
              <a:t>Dark Adaptation</a:t>
            </a:r>
            <a:endParaRPr lang="en-US" sz="1950" dirty="0"/>
          </a:p>
        </p:txBody>
      </p:sp>
      <p:sp>
        <p:nvSpPr>
          <p:cNvPr id="8" name="Text 5"/>
          <p:cNvSpPr/>
          <p:nvPr/>
        </p:nvSpPr>
        <p:spPr>
          <a:xfrm>
            <a:off x="8935998" y="4466868"/>
            <a:ext cx="2259211" cy="2230279"/>
          </a:xfrm>
          <a:prstGeom prst="rect">
            <a:avLst/>
          </a:prstGeom>
          <a:noFill/>
          <a:ln/>
        </p:spPr>
        <p:txBody>
          <a:bodyPr wrap="square" lIns="0" tIns="0" rIns="0" bIns="0" rtlCol="0" anchor="t"/>
          <a:lstStyle/>
          <a:p>
            <a:pPr algn="l" indent="0" marL="0">
              <a:lnSpc>
                <a:spcPts val="2500"/>
              </a:lnSpc>
              <a:buNone/>
            </a:pPr>
            <a:r>
              <a:rPr lang="en-US" sz="1550" dirty="0">
                <a:solidFill>
                  <a:srgbClr val="BFBFBF"/>
                </a:solidFill>
                <a:latin typeface="Open Sans" pitchFamily="34" charset="0"/>
                <a:ea typeface="Open Sans" pitchFamily="34" charset="-122"/>
                <a:cs typeface="Open Sans" pitchFamily="34" charset="-120"/>
              </a:rPr>
              <a:t>In dim conditions, the pupil dilates and rods regenerate light-sensitive pigments, gradually improving night vision over 20-30 minutes.</a:t>
            </a:r>
            <a:endParaRPr lang="en-US" sz="1550" dirty="0"/>
          </a:p>
        </p:txBody>
      </p:sp>
      <p:sp>
        <p:nvSpPr>
          <p:cNvPr id="9" name="Text 6"/>
          <p:cNvSpPr/>
          <p:nvPr/>
        </p:nvSpPr>
        <p:spPr>
          <a:xfrm>
            <a:off x="11688604" y="3956685"/>
            <a:ext cx="2259211" cy="311110"/>
          </a:xfrm>
          <a:prstGeom prst="rect">
            <a:avLst/>
          </a:prstGeom>
          <a:noFill/>
          <a:ln/>
        </p:spPr>
        <p:txBody>
          <a:bodyPr wrap="none" lIns="0" tIns="0" rIns="0" bIns="0" rtlCol="0" anchor="t"/>
          <a:lstStyle/>
          <a:p>
            <a:pPr algn="l" indent="0" marL="0">
              <a:lnSpc>
                <a:spcPts val="2450"/>
              </a:lnSpc>
              <a:buNone/>
            </a:pPr>
            <a:r>
              <a:rPr lang="en-US" sz="1950" dirty="0">
                <a:solidFill>
                  <a:srgbClr val="FEFEFE"/>
                </a:solidFill>
                <a:latin typeface="Instrument Sans Medium" pitchFamily="34" charset="0"/>
                <a:ea typeface="Instrument Sans Medium" pitchFamily="34" charset="-122"/>
                <a:cs typeface="Instrument Sans Medium" pitchFamily="34" charset="-120"/>
              </a:rPr>
              <a:t>DIP Application</a:t>
            </a:r>
            <a:endParaRPr lang="en-US" sz="1950" dirty="0"/>
          </a:p>
        </p:txBody>
      </p:sp>
      <p:sp>
        <p:nvSpPr>
          <p:cNvPr id="10" name="Text 7"/>
          <p:cNvSpPr/>
          <p:nvPr/>
        </p:nvSpPr>
        <p:spPr>
          <a:xfrm>
            <a:off x="11688604" y="4466868"/>
            <a:ext cx="2259211" cy="2548890"/>
          </a:xfrm>
          <a:prstGeom prst="rect">
            <a:avLst/>
          </a:prstGeom>
          <a:noFill/>
          <a:ln/>
        </p:spPr>
        <p:txBody>
          <a:bodyPr wrap="square" lIns="0" tIns="0" rIns="0" bIns="0" rtlCol="0" anchor="t"/>
          <a:lstStyle/>
          <a:p>
            <a:pPr algn="l" indent="0" marL="0">
              <a:lnSpc>
                <a:spcPts val="2500"/>
              </a:lnSpc>
              <a:buNone/>
            </a:pPr>
            <a:r>
              <a:rPr lang="en-US" sz="1550" dirty="0">
                <a:solidFill>
                  <a:srgbClr val="BFBFBF"/>
                </a:solidFill>
                <a:latin typeface="Open Sans" pitchFamily="34" charset="0"/>
                <a:ea typeface="Open Sans" pitchFamily="34" charset="-122"/>
                <a:cs typeface="Open Sans" pitchFamily="34" charset="-120"/>
              </a:rPr>
              <a:t>Histogram equalization and contrast enhancement algorithms mimic adaptation to improve visibility and detail in underexposed or overexposed images.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60571"/>
            <a:ext cx="9127808"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Color Vision and Image Processing</a:t>
            </a:r>
            <a:endParaRPr lang="en-US" sz="4450" dirty="0"/>
          </a:p>
        </p:txBody>
      </p:sp>
      <p:sp>
        <p:nvSpPr>
          <p:cNvPr id="3" name="Text 1"/>
          <p:cNvSpPr/>
          <p:nvPr/>
        </p:nvSpPr>
        <p:spPr>
          <a:xfrm>
            <a:off x="793790" y="192297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Human color perception follows the trichromatic theory, where three cone types detect different wavelengths. This biological reality directly influenced the RGB color model and modern color image processing techniques.</a:t>
            </a:r>
            <a:endParaRPr lang="en-US" sz="1750" dirty="0"/>
          </a:p>
        </p:txBody>
      </p:sp>
      <p:sp>
        <p:nvSpPr>
          <p:cNvPr id="4" name="Text 2"/>
          <p:cNvSpPr/>
          <p:nvPr/>
        </p:nvSpPr>
        <p:spPr>
          <a:xfrm>
            <a:off x="1857256" y="3079790"/>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Red Cones</a:t>
            </a:r>
            <a:endParaRPr lang="en-US" sz="2200" dirty="0"/>
          </a:p>
        </p:txBody>
      </p:sp>
      <p:sp>
        <p:nvSpPr>
          <p:cNvPr id="5" name="Text 3"/>
          <p:cNvSpPr/>
          <p:nvPr/>
        </p:nvSpPr>
        <p:spPr>
          <a:xfrm>
            <a:off x="793790" y="3570208"/>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Peak sensitivity around 560 nm, enabling perception of long-wavelength red light.</a:t>
            </a:r>
            <a:endParaRPr lang="en-US" sz="1750" dirty="0"/>
          </a:p>
        </p:txBody>
      </p:sp>
      <p:pic>
        <p:nvPicPr>
          <p:cNvPr id="6" name="Image 0" descr="preencoded.png">    </p:cNvPr>
          <p:cNvPicPr>
            <a:picLocks noChangeAspect="1"/>
          </p:cNvPicPr>
          <p:nvPr/>
        </p:nvPicPr>
        <p:blipFill>
          <a:blip r:embed="rId1"/>
          <a:stretch>
            <a:fillRect/>
          </a:stretch>
        </p:blipFill>
        <p:spPr>
          <a:xfrm>
            <a:off x="5032653" y="2903934"/>
            <a:ext cx="4564975" cy="4564975"/>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5633" y="3886795"/>
            <a:ext cx="339328" cy="339328"/>
          </a:xfrm>
          <a:prstGeom prst="rect">
            <a:avLst/>
          </a:prstGeom>
        </p:spPr>
      </p:pic>
      <p:sp>
        <p:nvSpPr>
          <p:cNvPr id="8" name="Text 4"/>
          <p:cNvSpPr/>
          <p:nvPr/>
        </p:nvSpPr>
        <p:spPr>
          <a:xfrm>
            <a:off x="9937790" y="307979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Green Cones</a:t>
            </a:r>
            <a:endParaRPr lang="en-US" sz="2200" dirty="0"/>
          </a:p>
        </p:txBody>
      </p:sp>
      <p:sp>
        <p:nvSpPr>
          <p:cNvPr id="9" name="Text 5"/>
          <p:cNvSpPr/>
          <p:nvPr/>
        </p:nvSpPr>
        <p:spPr>
          <a:xfrm>
            <a:off x="9937790" y="3570208"/>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Peak sensitivity around 530 nm, responding to medium-wavelength green light.</a:t>
            </a:r>
            <a:endParaRPr lang="en-US" sz="1750" dirty="0"/>
          </a:p>
        </p:txBody>
      </p:sp>
      <p:pic>
        <p:nvPicPr>
          <p:cNvPr id="10" name="Image 2" descr="preencoded.png">    </p:cNvPr>
          <p:cNvPicPr>
            <a:picLocks noChangeAspect="1"/>
          </p:cNvPicPr>
          <p:nvPr/>
        </p:nvPicPr>
        <p:blipFill>
          <a:blip r:embed="rId4"/>
          <a:stretch>
            <a:fillRect/>
          </a:stretch>
        </p:blipFill>
        <p:spPr>
          <a:xfrm>
            <a:off x="5032653" y="2903934"/>
            <a:ext cx="4564975" cy="4564975"/>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5201" y="3886795"/>
            <a:ext cx="339328" cy="339328"/>
          </a:xfrm>
          <a:prstGeom prst="rect">
            <a:avLst/>
          </a:prstGeom>
        </p:spPr>
      </p:pic>
      <p:sp>
        <p:nvSpPr>
          <p:cNvPr id="12" name="Text 6"/>
          <p:cNvSpPr/>
          <p:nvPr/>
        </p:nvSpPr>
        <p:spPr>
          <a:xfrm>
            <a:off x="9937790" y="553235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Blue Cones</a:t>
            </a:r>
            <a:endParaRPr lang="en-US" sz="2200" dirty="0"/>
          </a:p>
        </p:txBody>
      </p:sp>
      <p:sp>
        <p:nvSpPr>
          <p:cNvPr id="13" name="Text 7"/>
          <p:cNvSpPr/>
          <p:nvPr/>
        </p:nvSpPr>
        <p:spPr>
          <a:xfrm>
            <a:off x="9937790" y="6022777"/>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Peak sensitivity around 420 nm, detecting short-wavelength blue light.</a:t>
            </a:r>
            <a:endParaRPr lang="en-US" sz="1750" dirty="0"/>
          </a:p>
        </p:txBody>
      </p:sp>
      <p:pic>
        <p:nvPicPr>
          <p:cNvPr id="14" name="Image 4" descr="preencoded.png">    </p:cNvPr>
          <p:cNvPicPr>
            <a:picLocks noChangeAspect="1"/>
          </p:cNvPicPr>
          <p:nvPr/>
        </p:nvPicPr>
        <p:blipFill>
          <a:blip r:embed="rId7"/>
          <a:stretch>
            <a:fillRect/>
          </a:stretch>
        </p:blipFill>
        <p:spPr>
          <a:xfrm>
            <a:off x="5032653" y="2903934"/>
            <a:ext cx="4564975" cy="4564975"/>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5201" y="6146363"/>
            <a:ext cx="339328" cy="339328"/>
          </a:xfrm>
          <a:prstGeom prst="rect">
            <a:avLst/>
          </a:prstGeom>
        </p:spPr>
      </p:pic>
      <p:sp>
        <p:nvSpPr>
          <p:cNvPr id="16" name="Text 8"/>
          <p:cNvSpPr/>
          <p:nvPr/>
        </p:nvSpPr>
        <p:spPr>
          <a:xfrm>
            <a:off x="1857256" y="5350907"/>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Color Spaces</a:t>
            </a:r>
            <a:endParaRPr lang="en-US" sz="2200" dirty="0"/>
          </a:p>
        </p:txBody>
      </p:sp>
      <p:sp>
        <p:nvSpPr>
          <p:cNvPr id="17" name="Text 9"/>
          <p:cNvSpPr/>
          <p:nvPr/>
        </p:nvSpPr>
        <p:spPr>
          <a:xfrm>
            <a:off x="793790" y="5841325"/>
            <a:ext cx="3898702" cy="1451610"/>
          </a:xfrm>
          <a:prstGeom prst="rect">
            <a:avLst/>
          </a:prstGeom>
          <a:noFill/>
          <a:ln/>
        </p:spPr>
        <p:txBody>
          <a:bodyPr wrap="square" lIns="0" tIns="0" rIns="0" bIns="0" rtlCol="0" anchor="t"/>
          <a:lstStyle/>
          <a:p>
            <a:pPr algn="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RGB, HSV, and CMY models translate human color perception into mathematical frameworks for digital processing.</a:t>
            </a:r>
            <a:endParaRPr lang="en-US" sz="1750" dirty="0"/>
          </a:p>
        </p:txBody>
      </p:sp>
      <p:pic>
        <p:nvPicPr>
          <p:cNvPr id="18" name="Image 6" descr="preencoded.png">    </p:cNvPr>
          <p:cNvPicPr>
            <a:picLocks noChangeAspect="1"/>
          </p:cNvPicPr>
          <p:nvPr/>
        </p:nvPicPr>
        <p:blipFill>
          <a:blip r:embed="rId10"/>
          <a:stretch>
            <a:fillRect/>
          </a:stretch>
        </p:blipFill>
        <p:spPr>
          <a:xfrm>
            <a:off x="5032653" y="2903934"/>
            <a:ext cx="4564975" cy="4564975"/>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15633" y="6146363"/>
            <a:ext cx="339328" cy="3393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0531" y="672822"/>
            <a:ext cx="7815739" cy="1185863"/>
          </a:xfrm>
          <a:prstGeom prst="rect">
            <a:avLst/>
          </a:prstGeom>
          <a:noFill/>
          <a:ln/>
        </p:spPr>
        <p:txBody>
          <a:bodyPr wrap="square" lIns="0" tIns="0" rIns="0" bIns="0" rtlCol="0" anchor="t"/>
          <a:lstStyle/>
          <a:p>
            <a:pPr algn="l" indent="0" marL="0">
              <a:lnSpc>
                <a:spcPts val="4650"/>
              </a:lnSpc>
              <a:buNone/>
            </a:pPr>
            <a:r>
              <a:rPr lang="en-US" sz="3700" dirty="0">
                <a:solidFill>
                  <a:srgbClr val="FEFEFE"/>
                </a:solidFill>
                <a:latin typeface="Instrument Sans Medium" pitchFamily="34" charset="0"/>
                <a:ea typeface="Instrument Sans Medium" pitchFamily="34" charset="-122"/>
                <a:cs typeface="Instrument Sans Medium" pitchFamily="34" charset="-120"/>
              </a:rPr>
              <a:t>Visual Illusions and Perception Limits</a:t>
            </a:r>
            <a:endParaRPr lang="en-US" sz="3700" dirty="0"/>
          </a:p>
        </p:txBody>
      </p:sp>
      <p:sp>
        <p:nvSpPr>
          <p:cNvPr id="4" name="Text 1"/>
          <p:cNvSpPr/>
          <p:nvPr/>
        </p:nvSpPr>
        <p:spPr>
          <a:xfrm>
            <a:off x="6150531" y="2143244"/>
            <a:ext cx="7815739" cy="1214438"/>
          </a:xfrm>
          <a:prstGeom prst="rect">
            <a:avLst/>
          </a:prstGeom>
          <a:noFill/>
          <a:ln/>
        </p:spPr>
        <p:txBody>
          <a:bodyPr wrap="square" lIns="0" tIns="0" rIns="0" bIns="0" rtlCol="0" anchor="t"/>
          <a:lstStyle/>
          <a:p>
            <a:pPr algn="l" indent="0" marL="0">
              <a:lnSpc>
                <a:spcPts val="2350"/>
              </a:lnSpc>
              <a:buNone/>
            </a:pPr>
            <a:r>
              <a:rPr lang="en-US" sz="1450" dirty="0">
                <a:solidFill>
                  <a:srgbClr val="BFBFBF"/>
                </a:solidFill>
                <a:latin typeface="Open Sans" pitchFamily="34" charset="0"/>
                <a:ea typeface="Open Sans" pitchFamily="34" charset="-122"/>
                <a:cs typeface="Open Sans" pitchFamily="34" charset="-120"/>
              </a:rPr>
              <a:t>The human visual system can be deceived through optical illusions, revealing that perception involves active interpretation rather than passive image capture. Understanding these limitations is crucial for designing robust image processing algorithms.</a:t>
            </a:r>
            <a:endParaRPr lang="en-US" sz="1450" dirty="0"/>
          </a:p>
        </p:txBody>
      </p:sp>
      <p:sp>
        <p:nvSpPr>
          <p:cNvPr id="5" name="Shape 2"/>
          <p:cNvSpPr/>
          <p:nvPr/>
        </p:nvSpPr>
        <p:spPr>
          <a:xfrm>
            <a:off x="6150531" y="3571042"/>
            <a:ext cx="3812977" cy="2353389"/>
          </a:xfrm>
          <a:prstGeom prst="roundRect">
            <a:avLst>
              <a:gd name="adj" fmla="val 1209"/>
            </a:avLst>
          </a:prstGeom>
          <a:solidFill>
            <a:srgbClr val="1F1F1F"/>
          </a:solidFill>
          <a:ln w="22860">
            <a:solidFill>
              <a:srgbClr val="575757"/>
            </a:solidFill>
            <a:prstDash val="solid"/>
          </a:ln>
        </p:spPr>
      </p:sp>
      <p:sp>
        <p:nvSpPr>
          <p:cNvPr id="6" name="Text 3"/>
          <p:cNvSpPr/>
          <p:nvPr/>
        </p:nvSpPr>
        <p:spPr>
          <a:xfrm>
            <a:off x="6363057" y="3783568"/>
            <a:ext cx="2371963" cy="296466"/>
          </a:xfrm>
          <a:prstGeom prst="rect">
            <a:avLst/>
          </a:prstGeom>
          <a:noFill/>
          <a:ln/>
        </p:spPr>
        <p:txBody>
          <a:bodyPr wrap="none" lIns="0" tIns="0" rIns="0" bIns="0" rtlCol="0" anchor="t"/>
          <a:lstStyle/>
          <a:p>
            <a:pPr algn="l" indent="0" marL="0">
              <a:lnSpc>
                <a:spcPts val="230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Why Illusions Matter</a:t>
            </a:r>
            <a:endParaRPr lang="en-US" sz="1850" dirty="0"/>
          </a:p>
        </p:txBody>
      </p:sp>
      <p:sp>
        <p:nvSpPr>
          <p:cNvPr id="7" name="Text 4"/>
          <p:cNvSpPr/>
          <p:nvPr/>
        </p:nvSpPr>
        <p:spPr>
          <a:xfrm>
            <a:off x="6363057" y="4193858"/>
            <a:ext cx="3387923" cy="1518047"/>
          </a:xfrm>
          <a:prstGeom prst="rect">
            <a:avLst/>
          </a:prstGeom>
          <a:noFill/>
          <a:ln/>
        </p:spPr>
        <p:txBody>
          <a:bodyPr wrap="square" lIns="0" tIns="0" rIns="0" bIns="0" rtlCol="0" anchor="t"/>
          <a:lstStyle/>
          <a:p>
            <a:pPr algn="l" indent="0" marL="0">
              <a:lnSpc>
                <a:spcPts val="2350"/>
              </a:lnSpc>
              <a:buNone/>
            </a:pPr>
            <a:r>
              <a:rPr lang="en-US" sz="1450" dirty="0">
                <a:solidFill>
                  <a:srgbClr val="BFBFBF"/>
                </a:solidFill>
                <a:latin typeface="Open Sans" pitchFamily="34" charset="0"/>
                <a:ea typeface="Open Sans" pitchFamily="34" charset="-122"/>
                <a:cs typeface="Open Sans" pitchFamily="34" charset="-120"/>
              </a:rPr>
              <a:t>They demonstrate that perception is constructed by the brain, not simply recorded. What we see depends on context, expectation, and prior experience.</a:t>
            </a:r>
            <a:endParaRPr lang="en-US" sz="1450" dirty="0"/>
          </a:p>
        </p:txBody>
      </p:sp>
      <p:sp>
        <p:nvSpPr>
          <p:cNvPr id="8" name="Shape 5"/>
          <p:cNvSpPr/>
          <p:nvPr/>
        </p:nvSpPr>
        <p:spPr>
          <a:xfrm>
            <a:off x="10153174" y="3571042"/>
            <a:ext cx="3813096" cy="2353389"/>
          </a:xfrm>
          <a:prstGeom prst="roundRect">
            <a:avLst>
              <a:gd name="adj" fmla="val 1209"/>
            </a:avLst>
          </a:prstGeom>
          <a:solidFill>
            <a:srgbClr val="1F1F1F"/>
          </a:solidFill>
          <a:ln w="22860">
            <a:solidFill>
              <a:srgbClr val="575757"/>
            </a:solidFill>
            <a:prstDash val="solid"/>
          </a:ln>
        </p:spPr>
      </p:sp>
      <p:sp>
        <p:nvSpPr>
          <p:cNvPr id="9" name="Text 6"/>
          <p:cNvSpPr/>
          <p:nvPr/>
        </p:nvSpPr>
        <p:spPr>
          <a:xfrm>
            <a:off x="10365700" y="3783568"/>
            <a:ext cx="2514243" cy="296466"/>
          </a:xfrm>
          <a:prstGeom prst="rect">
            <a:avLst/>
          </a:prstGeom>
          <a:noFill/>
          <a:ln/>
        </p:spPr>
        <p:txBody>
          <a:bodyPr wrap="none" lIns="0" tIns="0" rIns="0" bIns="0" rtlCol="0" anchor="t"/>
          <a:lstStyle/>
          <a:p>
            <a:pPr algn="l" indent="0" marL="0">
              <a:lnSpc>
                <a:spcPts val="230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Algorithm Implications</a:t>
            </a:r>
            <a:endParaRPr lang="en-US" sz="1850" dirty="0"/>
          </a:p>
        </p:txBody>
      </p:sp>
      <p:sp>
        <p:nvSpPr>
          <p:cNvPr id="10" name="Text 7"/>
          <p:cNvSpPr/>
          <p:nvPr/>
        </p:nvSpPr>
        <p:spPr>
          <a:xfrm>
            <a:off x="10365700" y="4193858"/>
            <a:ext cx="3388043" cy="1518047"/>
          </a:xfrm>
          <a:prstGeom prst="rect">
            <a:avLst/>
          </a:prstGeom>
          <a:noFill/>
          <a:ln/>
        </p:spPr>
        <p:txBody>
          <a:bodyPr wrap="square" lIns="0" tIns="0" rIns="0" bIns="0" rtlCol="0" anchor="t"/>
          <a:lstStyle/>
          <a:p>
            <a:pPr algn="l" indent="0" marL="0">
              <a:lnSpc>
                <a:spcPts val="2350"/>
              </a:lnSpc>
              <a:buNone/>
            </a:pPr>
            <a:r>
              <a:rPr lang="en-US" sz="1450" dirty="0">
                <a:solidFill>
                  <a:srgbClr val="BFBFBF"/>
                </a:solidFill>
                <a:latin typeface="Open Sans" pitchFamily="34" charset="0"/>
                <a:ea typeface="Open Sans" pitchFamily="34" charset="-122"/>
                <a:cs typeface="Open Sans" pitchFamily="34" charset="-120"/>
              </a:rPr>
              <a:t>Image processing must account for perceptual limits and biases. Algorithms optimized for mathematical precision may produce visually unpleasant results.</a:t>
            </a:r>
            <a:endParaRPr lang="en-US" sz="1450" dirty="0"/>
          </a:p>
        </p:txBody>
      </p:sp>
      <p:sp>
        <p:nvSpPr>
          <p:cNvPr id="11" name="Shape 8"/>
          <p:cNvSpPr/>
          <p:nvPr/>
        </p:nvSpPr>
        <p:spPr>
          <a:xfrm>
            <a:off x="6150531" y="6114098"/>
            <a:ext cx="7815739" cy="1442561"/>
          </a:xfrm>
          <a:prstGeom prst="roundRect">
            <a:avLst>
              <a:gd name="adj" fmla="val 1973"/>
            </a:avLst>
          </a:prstGeom>
          <a:solidFill>
            <a:srgbClr val="1F1F1F"/>
          </a:solidFill>
          <a:ln w="22860">
            <a:solidFill>
              <a:srgbClr val="575757"/>
            </a:solidFill>
            <a:prstDash val="solid"/>
          </a:ln>
        </p:spPr>
      </p:sp>
      <p:sp>
        <p:nvSpPr>
          <p:cNvPr id="12" name="Text 9"/>
          <p:cNvSpPr/>
          <p:nvPr/>
        </p:nvSpPr>
        <p:spPr>
          <a:xfrm>
            <a:off x="6363057" y="6326624"/>
            <a:ext cx="2371963" cy="296466"/>
          </a:xfrm>
          <a:prstGeom prst="rect">
            <a:avLst/>
          </a:prstGeom>
          <a:noFill/>
          <a:ln/>
        </p:spPr>
        <p:txBody>
          <a:bodyPr wrap="none" lIns="0" tIns="0" rIns="0" bIns="0" rtlCol="0" anchor="t"/>
          <a:lstStyle/>
          <a:p>
            <a:pPr algn="l" indent="0" marL="0">
              <a:lnSpc>
                <a:spcPts val="230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Design Principle</a:t>
            </a:r>
            <a:endParaRPr lang="en-US" sz="1850" dirty="0"/>
          </a:p>
        </p:txBody>
      </p:sp>
      <p:sp>
        <p:nvSpPr>
          <p:cNvPr id="13" name="Text 10"/>
          <p:cNvSpPr/>
          <p:nvPr/>
        </p:nvSpPr>
        <p:spPr>
          <a:xfrm>
            <a:off x="6363057" y="6736913"/>
            <a:ext cx="7390686" cy="607219"/>
          </a:xfrm>
          <a:prstGeom prst="rect">
            <a:avLst/>
          </a:prstGeom>
          <a:noFill/>
          <a:ln/>
        </p:spPr>
        <p:txBody>
          <a:bodyPr wrap="square" lIns="0" tIns="0" rIns="0" bIns="0" rtlCol="0" anchor="t"/>
          <a:lstStyle/>
          <a:p>
            <a:pPr algn="l" indent="0" marL="0">
              <a:lnSpc>
                <a:spcPts val="2350"/>
              </a:lnSpc>
              <a:buNone/>
            </a:pPr>
            <a:r>
              <a:rPr lang="en-US" sz="1450" dirty="0">
                <a:solidFill>
                  <a:srgbClr val="BFBFBF"/>
                </a:solidFill>
                <a:latin typeface="Open Sans" pitchFamily="34" charset="0"/>
                <a:ea typeface="Open Sans" pitchFamily="34" charset="-122"/>
                <a:cs typeface="Open Sans" pitchFamily="34" charset="-120"/>
              </a:rPr>
              <a:t>Effective image processing algorithms consider human perception characteristics, ensuring that enhanced images match viewer expectations and visual preferences.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64939" y="365284"/>
            <a:ext cx="5008602" cy="415171"/>
          </a:xfrm>
          <a:prstGeom prst="rect">
            <a:avLst/>
          </a:prstGeom>
          <a:noFill/>
          <a:ln/>
        </p:spPr>
        <p:txBody>
          <a:bodyPr wrap="none" lIns="0" tIns="0" rIns="0" bIns="0" rtlCol="0" anchor="t"/>
          <a:lstStyle/>
          <a:p>
            <a:pPr algn="l" indent="0" marL="0">
              <a:lnSpc>
                <a:spcPts val="3250"/>
              </a:lnSpc>
              <a:buNone/>
            </a:pPr>
            <a:r>
              <a:rPr lang="en-US" sz="2600" dirty="0">
                <a:solidFill>
                  <a:srgbClr val="FEFEFE"/>
                </a:solidFill>
                <a:latin typeface="Instrument Sans Medium" pitchFamily="34" charset="0"/>
                <a:ea typeface="Instrument Sans Medium" pitchFamily="34" charset="-122"/>
                <a:cs typeface="Instrument Sans Medium" pitchFamily="34" charset="-120"/>
              </a:rPr>
              <a:t>The Limitations of Human Vision</a:t>
            </a:r>
            <a:endParaRPr lang="en-US" sz="2600" dirty="0"/>
          </a:p>
        </p:txBody>
      </p:sp>
      <p:sp>
        <p:nvSpPr>
          <p:cNvPr id="3" name="Text 1"/>
          <p:cNvSpPr/>
          <p:nvPr/>
        </p:nvSpPr>
        <p:spPr>
          <a:xfrm>
            <a:off x="464939" y="1046083"/>
            <a:ext cx="13700522" cy="425053"/>
          </a:xfrm>
          <a:prstGeom prst="rect">
            <a:avLst/>
          </a:prstGeom>
          <a:noFill/>
          <a:ln/>
        </p:spPr>
        <p:txBody>
          <a:bodyPr wrap="square" lIns="0" tIns="0" rIns="0" bIns="0" rtlCol="0" anchor="t"/>
          <a:lstStyle/>
          <a:p>
            <a:pPr algn="l" indent="0" marL="0">
              <a:lnSpc>
                <a:spcPts val="1650"/>
              </a:lnSpc>
              <a:buNone/>
            </a:pPr>
            <a:r>
              <a:rPr lang="en-US" sz="1000" dirty="0">
                <a:solidFill>
                  <a:srgbClr val="BFBFBF"/>
                </a:solidFill>
                <a:latin typeface="Open Sans" pitchFamily="34" charset="0"/>
                <a:ea typeface="Open Sans" pitchFamily="34" charset="-122"/>
                <a:cs typeface="Open Sans" pitchFamily="34" charset="-120"/>
              </a:rPr>
              <a:t>While remarkably sophisticated, the human visual system has measurable constraints. Understanding these limits helps us appreciate what digital imaging sensors can achieve and where image processing must compensate for human perceptual boundaries.</a:t>
            </a:r>
            <a:endParaRPr lang="en-US" sz="1000" dirty="0"/>
          </a:p>
        </p:txBody>
      </p:sp>
      <p:pic>
        <p:nvPicPr>
          <p:cNvPr id="4" name="Image 0" descr="preencoded.png">    </p:cNvPr>
          <p:cNvPicPr>
            <a:picLocks noChangeAspect="1"/>
          </p:cNvPicPr>
          <p:nvPr/>
        </p:nvPicPr>
        <p:blipFill>
          <a:blip r:embed="rId1"/>
          <a:stretch>
            <a:fillRect/>
          </a:stretch>
        </p:blipFill>
        <p:spPr>
          <a:xfrm>
            <a:off x="464939" y="1620560"/>
            <a:ext cx="13700522" cy="7273647"/>
          </a:xfrm>
          <a:prstGeom prst="rect">
            <a:avLst/>
          </a:prstGeom>
        </p:spPr>
      </p:pic>
      <p:sp>
        <p:nvSpPr>
          <p:cNvPr id="5" name="Shape 2"/>
          <p:cNvSpPr/>
          <p:nvPr/>
        </p:nvSpPr>
        <p:spPr>
          <a:xfrm>
            <a:off x="6338530" y="8894207"/>
            <a:ext cx="132755" cy="132755"/>
          </a:xfrm>
          <a:prstGeom prst="roundRect">
            <a:avLst>
              <a:gd name="adj" fmla="val 13776"/>
            </a:avLst>
          </a:prstGeom>
          <a:solidFill>
            <a:srgbClr val="747406"/>
          </a:solidFill>
          <a:ln/>
        </p:spPr>
      </p:sp>
      <p:sp>
        <p:nvSpPr>
          <p:cNvPr id="6" name="Text 3"/>
          <p:cNvSpPr/>
          <p:nvPr/>
        </p:nvSpPr>
        <p:spPr>
          <a:xfrm>
            <a:off x="6532245" y="8894207"/>
            <a:ext cx="706755" cy="132874"/>
          </a:xfrm>
          <a:prstGeom prst="rect">
            <a:avLst/>
          </a:prstGeom>
          <a:noFill/>
          <a:ln/>
        </p:spPr>
        <p:txBody>
          <a:bodyPr wrap="none" lIns="0" tIns="0" rIns="0" bIns="0" rtlCol="0" anchor="t"/>
          <a:lstStyle/>
          <a:p>
            <a:pPr algn="l" indent="0" marL="0">
              <a:lnSpc>
                <a:spcPts val="1000"/>
              </a:lnSpc>
              <a:buNone/>
            </a:pPr>
            <a:r>
              <a:rPr lang="en-US" sz="1000" dirty="0">
                <a:solidFill>
                  <a:srgbClr val="BFBFBF"/>
                </a:solidFill>
                <a:latin typeface="Open Sans" pitchFamily="34" charset="0"/>
                <a:ea typeface="Open Sans" pitchFamily="34" charset="-122"/>
                <a:cs typeface="Open Sans" pitchFamily="34" charset="-120"/>
              </a:rPr>
              <a:t>Human Eye</a:t>
            </a:r>
            <a:endParaRPr lang="en-US" sz="1000" dirty="0"/>
          </a:p>
        </p:txBody>
      </p:sp>
      <p:sp>
        <p:nvSpPr>
          <p:cNvPr id="7" name="Shape 4"/>
          <p:cNvSpPr/>
          <p:nvPr/>
        </p:nvSpPr>
        <p:spPr>
          <a:xfrm>
            <a:off x="7391400" y="8894207"/>
            <a:ext cx="132755" cy="132755"/>
          </a:xfrm>
          <a:prstGeom prst="roundRect">
            <a:avLst>
              <a:gd name="adj" fmla="val 13776"/>
            </a:avLst>
          </a:prstGeom>
          <a:solidFill>
            <a:srgbClr val="F4F43B"/>
          </a:solidFill>
          <a:ln/>
        </p:spPr>
      </p:sp>
      <p:sp>
        <p:nvSpPr>
          <p:cNvPr id="8" name="Text 5"/>
          <p:cNvSpPr/>
          <p:nvPr/>
        </p:nvSpPr>
        <p:spPr>
          <a:xfrm>
            <a:off x="7585115" y="8894207"/>
            <a:ext cx="850702" cy="132874"/>
          </a:xfrm>
          <a:prstGeom prst="rect">
            <a:avLst/>
          </a:prstGeom>
          <a:noFill/>
          <a:ln/>
        </p:spPr>
        <p:txBody>
          <a:bodyPr wrap="none" lIns="0" tIns="0" rIns="0" bIns="0" rtlCol="0" anchor="t"/>
          <a:lstStyle/>
          <a:p>
            <a:pPr algn="l" indent="0" marL="0">
              <a:lnSpc>
                <a:spcPts val="1000"/>
              </a:lnSpc>
              <a:buNone/>
            </a:pPr>
            <a:r>
              <a:rPr lang="en-US" sz="1000" dirty="0">
                <a:solidFill>
                  <a:srgbClr val="BFBFBF"/>
                </a:solidFill>
                <a:latin typeface="Open Sans" pitchFamily="34" charset="0"/>
                <a:ea typeface="Open Sans" pitchFamily="34" charset="-122"/>
                <a:cs typeface="Open Sans" pitchFamily="34" charset="-120"/>
              </a:rPr>
              <a:t>Digital Sensor</a:t>
            </a:r>
            <a:endParaRPr lang="en-US" sz="1000" dirty="0"/>
          </a:p>
        </p:txBody>
      </p:sp>
      <p:sp>
        <p:nvSpPr>
          <p:cNvPr id="9" name="Text 6"/>
          <p:cNvSpPr/>
          <p:nvPr/>
        </p:nvSpPr>
        <p:spPr>
          <a:xfrm>
            <a:off x="464939" y="9442252"/>
            <a:ext cx="13700522" cy="425053"/>
          </a:xfrm>
          <a:prstGeom prst="rect">
            <a:avLst/>
          </a:prstGeom>
          <a:noFill/>
          <a:ln/>
        </p:spPr>
        <p:txBody>
          <a:bodyPr wrap="square" lIns="0" tIns="0" rIns="0" bIns="0" rtlCol="0" anchor="t"/>
          <a:lstStyle/>
          <a:p>
            <a:pPr algn="l" indent="0" marL="0">
              <a:lnSpc>
                <a:spcPts val="1650"/>
              </a:lnSpc>
              <a:buNone/>
            </a:pPr>
            <a:r>
              <a:rPr lang="en-US" sz="1000" b="1" dirty="0">
                <a:solidFill>
                  <a:srgbClr val="BFBFBF"/>
                </a:solidFill>
                <a:latin typeface="Open Sans" pitchFamily="34" charset="0"/>
                <a:ea typeface="Open Sans" pitchFamily="34" charset="-122"/>
                <a:cs typeface="Open Sans" pitchFamily="34" charset="-120"/>
              </a:rPr>
              <a:t>Dynamic range:</a:t>
            </a:r>
            <a:pPr algn="l" indent="0" marL="0">
              <a:lnSpc>
                <a:spcPts val="1650"/>
              </a:lnSpc>
              <a:buNone/>
            </a:pPr>
            <a:r>
              <a:rPr lang="en-US" sz="1000" dirty="0">
                <a:solidFill>
                  <a:srgbClr val="BFBFBF"/>
                </a:solidFill>
                <a:latin typeface="Open Sans" pitchFamily="34" charset="0"/>
                <a:ea typeface="Open Sans" pitchFamily="34" charset="-122"/>
                <a:cs typeface="Open Sans" pitchFamily="34" charset="-120"/>
              </a:rPr>
              <a:t> Ratio values (human vs. sensor pixels per second). </a:t>
            </a:r>
            <a:pPr algn="l" indent="0" marL="0">
              <a:lnSpc>
                <a:spcPts val="1650"/>
              </a:lnSpc>
              <a:buNone/>
            </a:pPr>
            <a:r>
              <a:rPr lang="en-US" sz="1000" b="1" dirty="0">
                <a:solidFill>
                  <a:srgbClr val="BFBFBF"/>
                </a:solidFill>
                <a:latin typeface="Open Sans" pitchFamily="34" charset="0"/>
                <a:ea typeface="Open Sans" pitchFamily="34" charset="-122"/>
                <a:cs typeface="Open Sans" pitchFamily="34" charset="-120"/>
              </a:rPr>
              <a:t>Spatial resolution:</a:t>
            </a:r>
            <a:pPr algn="l" indent="0" marL="0">
              <a:lnSpc>
                <a:spcPts val="1650"/>
              </a:lnSpc>
              <a:buNone/>
            </a:pPr>
            <a:r>
              <a:rPr lang="en-US" sz="1000" dirty="0">
                <a:solidFill>
                  <a:srgbClr val="BFBFBF"/>
                </a:solidFill>
                <a:latin typeface="Open Sans" pitchFamily="34" charset="0"/>
                <a:ea typeface="Open Sans" pitchFamily="34" charset="-122"/>
                <a:cs typeface="Open Sans" pitchFamily="34" charset="-120"/>
              </a:rPr>
              <a:t> Relative units. </a:t>
            </a:r>
            <a:pPr algn="l" indent="0" marL="0">
              <a:lnSpc>
                <a:spcPts val="1650"/>
              </a:lnSpc>
              <a:buNone/>
            </a:pPr>
            <a:r>
              <a:rPr lang="en-US" sz="1000" b="1" dirty="0">
                <a:solidFill>
                  <a:srgbClr val="BFBFBF"/>
                </a:solidFill>
                <a:latin typeface="Open Sans" pitchFamily="34" charset="0"/>
                <a:ea typeface="Open Sans" pitchFamily="34" charset="-122"/>
                <a:cs typeface="Open Sans" pitchFamily="34" charset="-120"/>
              </a:rPr>
              <a:t>Temporal response:</a:t>
            </a:r>
            <a:pPr algn="l" indent="0" marL="0">
              <a:lnSpc>
                <a:spcPts val="1650"/>
              </a:lnSpc>
              <a:buNone/>
            </a:pPr>
            <a:r>
              <a:rPr lang="en-US" sz="1000" dirty="0">
                <a:solidFill>
                  <a:srgbClr val="BFBFBF"/>
                </a:solidFill>
                <a:latin typeface="Open Sans" pitchFamily="34" charset="0"/>
                <a:ea typeface="Open Sans" pitchFamily="34" charset="-122"/>
                <a:cs typeface="Open Sans" pitchFamily="34" charset="-120"/>
              </a:rPr>
              <a:t> Frames per second. Digital sensors often exceed human capabilities, but require processing to match perceptual quality.</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2025-11-05T09:31:52Z</dcterms:created>
  <dcterms:modified xsi:type="dcterms:W3CDTF">2025-11-05T09:31:52Z</dcterms:modified>
</cp:coreProperties>
</file>